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2"/>
  </p:notesMasterIdLst>
  <p:sldIdLst>
    <p:sldId id="265" r:id="rId2"/>
    <p:sldId id="623" r:id="rId3"/>
    <p:sldId id="628" r:id="rId4"/>
    <p:sldId id="646" r:id="rId5"/>
    <p:sldId id="625" r:id="rId6"/>
    <p:sldId id="627" r:id="rId7"/>
    <p:sldId id="557" r:id="rId8"/>
    <p:sldId id="648" r:id="rId9"/>
    <p:sldId id="579" r:id="rId10"/>
    <p:sldId id="561" r:id="rId11"/>
    <p:sldId id="566" r:id="rId12"/>
    <p:sldId id="655" r:id="rId13"/>
    <p:sldId id="645" r:id="rId14"/>
    <p:sldId id="656" r:id="rId15"/>
    <p:sldId id="649" r:id="rId16"/>
    <p:sldId id="653" r:id="rId17"/>
    <p:sldId id="651" r:id="rId18"/>
    <p:sldId id="652" r:id="rId19"/>
    <p:sldId id="577" r:id="rId20"/>
    <p:sldId id="657"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05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610"/>
    <p:restoredTop sz="96063"/>
  </p:normalViewPr>
  <p:slideViewPr>
    <p:cSldViewPr snapToGrid="0" snapToObjects="1" showGuides="1">
      <p:cViewPr>
        <p:scale>
          <a:sx n="150" d="100"/>
          <a:sy n="150" d="100"/>
        </p:scale>
        <p:origin x="1848" y="1392"/>
      </p:cViewPr>
      <p:guideLst>
        <p:guide orient="horz" pos="4056"/>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3AF761E-F6B6-0943-BD29-39927B15D5D9}" type="datetimeFigureOut">
              <a:rPr lang="en-US" smtClean="0"/>
              <a:t>4/20/22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B079265-CED9-694E-86AE-D8CA64D75EF7}" type="slidenum">
              <a:rPr lang="en-US" smtClean="0"/>
              <a:t>‹#›</a:t>
            </a:fld>
            <a:endParaRPr lang="en-US"/>
          </a:p>
        </p:txBody>
      </p:sp>
    </p:spTree>
    <p:extLst>
      <p:ext uri="{BB962C8B-B14F-4D97-AF65-F5344CB8AC3E}">
        <p14:creationId xmlns:p14="http://schemas.microsoft.com/office/powerpoint/2010/main" val="42722961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BF0530-8FFA-B64C-9A1A-E1928636B235}" type="slidenum">
              <a:rPr lang="en-US" smtClean="0"/>
              <a:t>2</a:t>
            </a:fld>
            <a:endParaRPr lang="en-US"/>
          </a:p>
        </p:txBody>
      </p:sp>
    </p:spTree>
    <p:extLst>
      <p:ext uri="{BB962C8B-B14F-4D97-AF65-F5344CB8AC3E}">
        <p14:creationId xmlns:p14="http://schemas.microsoft.com/office/powerpoint/2010/main" val="1461262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244E996-A8DB-CE40-87C4-176C80B5D0D6}" type="slidenum">
              <a:rPr lang="en-US" smtClean="0"/>
              <a:t>11</a:t>
            </a:fld>
            <a:endParaRPr lang="en-US"/>
          </a:p>
        </p:txBody>
      </p:sp>
    </p:spTree>
    <p:extLst>
      <p:ext uri="{BB962C8B-B14F-4D97-AF65-F5344CB8AC3E}">
        <p14:creationId xmlns:p14="http://schemas.microsoft.com/office/powerpoint/2010/main" val="1984996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measured both leaf and whole plant traits for 6-10 individuals in each plot at each site</a:t>
            </a:r>
          </a:p>
          <a:p>
            <a:endParaRPr lang="en-US" dirty="0"/>
          </a:p>
          <a:p>
            <a:r>
              <a:rPr lang="en-US" dirty="0"/>
              <a:t>We extracted net photosynthesis rate at 400 ppm CO2 and estimated Rubisco carboxylation and RuBP regeneration rates using equations from Farquhar et al. (1980).</a:t>
            </a:r>
          </a:p>
          <a:p>
            <a:endParaRPr lang="en-US" dirty="0"/>
          </a:p>
          <a:p>
            <a:r>
              <a:rPr lang="en-US" dirty="0"/>
              <a:t>We also quantified leaf nitrogen per unit leaf area as leaf nitrogen content divided by specific leaf area. </a:t>
            </a:r>
          </a:p>
          <a:p>
            <a:endParaRPr lang="en-US" dirty="0"/>
          </a:p>
          <a:p>
            <a:r>
              <a:rPr lang="en-US" dirty="0"/>
              <a:t>We then calculated photosynthetic nitrogen use efficiency using leaf nitrogen per leaf area and net photosynthesis</a:t>
            </a:r>
          </a:p>
          <a:p>
            <a:endParaRPr lang="en-US" dirty="0"/>
          </a:p>
          <a:p>
            <a:r>
              <a:rPr lang="en-US" dirty="0"/>
              <a:t>Finally, we measured water-use efficiency using photosynthetic and stomatal conductance data extracted from each carbon dioxide response curve </a:t>
            </a:r>
          </a:p>
          <a:p>
            <a:endParaRPr lang="en-US" dirty="0"/>
          </a:p>
          <a:p>
            <a:r>
              <a:rPr lang="en-US" dirty="0"/>
              <a:t>At the whole plant level, we measured the change in basal area between 2011 and 2019 to get an estimate of woody tissue production and estimated relative growth rate between the same years using allometrically-scaled biomass data</a:t>
            </a:r>
          </a:p>
        </p:txBody>
      </p:sp>
      <p:sp>
        <p:nvSpPr>
          <p:cNvPr id="4" name="Slide Number Placeholder 3"/>
          <p:cNvSpPr>
            <a:spLocks noGrp="1"/>
          </p:cNvSpPr>
          <p:nvPr>
            <p:ph type="sldNum" sz="quarter" idx="5"/>
          </p:nvPr>
        </p:nvSpPr>
        <p:spPr/>
        <p:txBody>
          <a:bodyPr/>
          <a:lstStyle/>
          <a:p>
            <a:fld id="{5244E996-A8DB-CE40-87C4-176C80B5D0D6}" type="slidenum">
              <a:rPr lang="en-US" smtClean="0"/>
              <a:t>12</a:t>
            </a:fld>
            <a:endParaRPr lang="en-US"/>
          </a:p>
        </p:txBody>
      </p:sp>
    </p:spTree>
    <p:extLst>
      <p:ext uri="{BB962C8B-B14F-4D97-AF65-F5344CB8AC3E}">
        <p14:creationId xmlns:p14="http://schemas.microsoft.com/office/powerpoint/2010/main" val="27518243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B079265-CED9-694E-86AE-D8CA64D75EF7}" type="slidenum">
              <a:rPr lang="en-US" smtClean="0"/>
              <a:t>15</a:t>
            </a:fld>
            <a:endParaRPr lang="en-US"/>
          </a:p>
        </p:txBody>
      </p:sp>
    </p:spTree>
    <p:extLst>
      <p:ext uri="{BB962C8B-B14F-4D97-AF65-F5344CB8AC3E}">
        <p14:creationId xmlns:p14="http://schemas.microsoft.com/office/powerpoint/2010/main" val="16245205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this work could not have been done without the financial support of a USDA NIFA Award and Texas Tech University.</a:t>
            </a:r>
          </a:p>
          <a:p>
            <a:endParaRPr lang="en-US" dirty="0"/>
          </a:p>
          <a:p>
            <a:r>
              <a:rPr lang="en-US" dirty="0"/>
              <a:t>Additionally, I’d like to thank Risa, </a:t>
            </a:r>
            <a:r>
              <a:rPr lang="en-US" dirty="0" err="1"/>
              <a:t>Omair</a:t>
            </a:r>
            <a:r>
              <a:rPr lang="en-US" dirty="0"/>
              <a:t>, and </a:t>
            </a:r>
            <a:r>
              <a:rPr lang="en-US" dirty="0" err="1"/>
              <a:t>Romin</a:t>
            </a:r>
            <a:r>
              <a:rPr lang="en-US" dirty="0"/>
              <a:t> for their help with securing housing and/or assisting with field work.</a:t>
            </a:r>
          </a:p>
          <a:p>
            <a:endParaRPr lang="en-US" dirty="0"/>
          </a:p>
          <a:p>
            <a:r>
              <a:rPr lang="en-US" dirty="0"/>
              <a:t>Finally, I would like to thank members of the </a:t>
            </a:r>
            <a:r>
              <a:rPr lang="en-US" dirty="0" err="1"/>
              <a:t>Schwilk</a:t>
            </a:r>
            <a:r>
              <a:rPr lang="en-US" dirty="0"/>
              <a:t> and van </a:t>
            </a:r>
            <a:r>
              <a:rPr lang="en-US" dirty="0" err="1"/>
              <a:t>Gestel</a:t>
            </a:r>
            <a:r>
              <a:rPr lang="en-US" dirty="0"/>
              <a:t> labs for feedback on data analysis and Dr. </a:t>
            </a:r>
            <a:r>
              <a:rPr lang="en-US" dirty="0" err="1"/>
              <a:t>Lizz</a:t>
            </a:r>
            <a:r>
              <a:rPr lang="en-US" dirty="0"/>
              <a:t> Waring for being a sounding board of my many ideas</a:t>
            </a:r>
          </a:p>
        </p:txBody>
      </p:sp>
      <p:sp>
        <p:nvSpPr>
          <p:cNvPr id="4" name="Slide Number Placeholder 3"/>
          <p:cNvSpPr>
            <a:spLocks noGrp="1"/>
          </p:cNvSpPr>
          <p:nvPr>
            <p:ph type="sldNum" sz="quarter" idx="5"/>
          </p:nvPr>
        </p:nvSpPr>
        <p:spPr/>
        <p:txBody>
          <a:bodyPr/>
          <a:lstStyle/>
          <a:p>
            <a:fld id="{FC86132A-9F73-5048-ADCD-3F9CC016FE18}" type="slidenum">
              <a:rPr lang="en-US" smtClean="0"/>
              <a:t>19</a:t>
            </a:fld>
            <a:endParaRPr lang="en-US"/>
          </a:p>
        </p:txBody>
      </p:sp>
    </p:spTree>
    <p:extLst>
      <p:ext uri="{BB962C8B-B14F-4D97-AF65-F5344CB8AC3E}">
        <p14:creationId xmlns:p14="http://schemas.microsoft.com/office/powerpoint/2010/main" val="2039943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BF0530-8FFA-B64C-9A1A-E1928636B235}" type="slidenum">
              <a:rPr lang="en-US" smtClean="0"/>
              <a:t>3</a:t>
            </a:fld>
            <a:endParaRPr lang="en-US"/>
          </a:p>
        </p:txBody>
      </p:sp>
    </p:spTree>
    <p:extLst>
      <p:ext uri="{BB962C8B-B14F-4D97-AF65-F5344CB8AC3E}">
        <p14:creationId xmlns:p14="http://schemas.microsoft.com/office/powerpoint/2010/main" val="15251160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BF0530-8FFA-B64C-9A1A-E1928636B235}" type="slidenum">
              <a:rPr lang="en-US" smtClean="0"/>
              <a:t>4</a:t>
            </a:fld>
            <a:endParaRPr lang="en-US"/>
          </a:p>
        </p:txBody>
      </p:sp>
    </p:spTree>
    <p:extLst>
      <p:ext uri="{BB962C8B-B14F-4D97-AF65-F5344CB8AC3E}">
        <p14:creationId xmlns:p14="http://schemas.microsoft.com/office/powerpoint/2010/main" val="16635985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BF0530-8FFA-B64C-9A1A-E1928636B235}" type="slidenum">
              <a:rPr lang="en-US" smtClean="0"/>
              <a:t>5</a:t>
            </a:fld>
            <a:endParaRPr lang="en-US"/>
          </a:p>
        </p:txBody>
      </p:sp>
    </p:spTree>
    <p:extLst>
      <p:ext uri="{BB962C8B-B14F-4D97-AF65-F5344CB8AC3E}">
        <p14:creationId xmlns:p14="http://schemas.microsoft.com/office/powerpoint/2010/main" val="39932562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BF0530-8FFA-B64C-9A1A-E1928636B235}" type="slidenum">
              <a:rPr lang="en-US" smtClean="0"/>
              <a:t>6</a:t>
            </a:fld>
            <a:endParaRPr lang="en-US"/>
          </a:p>
        </p:txBody>
      </p:sp>
    </p:spTree>
    <p:extLst>
      <p:ext uri="{BB962C8B-B14F-4D97-AF65-F5344CB8AC3E}">
        <p14:creationId xmlns:p14="http://schemas.microsoft.com/office/powerpoint/2010/main" val="39911367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Acclimation response is to minimize unit costs of water and nitrogen use by substituting less efficient use of the relatively more abundant resource for more efficient use of the relatively less abundant resource</a:t>
            </a:r>
          </a:p>
        </p:txBody>
      </p:sp>
      <p:sp>
        <p:nvSpPr>
          <p:cNvPr id="4" name="Slide Number Placeholder 3"/>
          <p:cNvSpPr>
            <a:spLocks noGrp="1"/>
          </p:cNvSpPr>
          <p:nvPr>
            <p:ph type="sldNum" sz="quarter" idx="5"/>
          </p:nvPr>
        </p:nvSpPr>
        <p:spPr/>
        <p:txBody>
          <a:bodyPr/>
          <a:lstStyle/>
          <a:p>
            <a:fld id="{10BF0530-8FFA-B64C-9A1A-E1928636B235}" type="slidenum">
              <a:rPr lang="en-US" smtClean="0"/>
              <a:t>7</a:t>
            </a:fld>
            <a:endParaRPr lang="en-US"/>
          </a:p>
        </p:txBody>
      </p:sp>
    </p:spTree>
    <p:extLst>
      <p:ext uri="{BB962C8B-B14F-4D97-AF65-F5344CB8AC3E}">
        <p14:creationId xmlns:p14="http://schemas.microsoft.com/office/powerpoint/2010/main" val="2278609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BF0530-8FFA-B64C-9A1A-E1928636B235}" type="slidenum">
              <a:rPr lang="en-US" smtClean="0"/>
              <a:t>8</a:t>
            </a:fld>
            <a:endParaRPr lang="en-US"/>
          </a:p>
        </p:txBody>
      </p:sp>
    </p:spTree>
    <p:extLst>
      <p:ext uri="{BB962C8B-B14F-4D97-AF65-F5344CB8AC3E}">
        <p14:creationId xmlns:p14="http://schemas.microsoft.com/office/powerpoint/2010/main" val="9081189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BF0530-8FFA-B64C-9A1A-E1928636B235}" type="slidenum">
              <a:rPr lang="en-US" smtClean="0"/>
              <a:t>9</a:t>
            </a:fld>
            <a:endParaRPr lang="en-US"/>
          </a:p>
        </p:txBody>
      </p:sp>
    </p:spTree>
    <p:extLst>
      <p:ext uri="{BB962C8B-B14F-4D97-AF65-F5344CB8AC3E}">
        <p14:creationId xmlns:p14="http://schemas.microsoft.com/office/powerpoint/2010/main" val="33353602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244E996-A8DB-CE40-87C4-176C80B5D0D6}" type="slidenum">
              <a:rPr lang="en-US" smtClean="0"/>
              <a:t>10</a:t>
            </a:fld>
            <a:endParaRPr lang="en-US"/>
          </a:p>
        </p:txBody>
      </p:sp>
    </p:spTree>
    <p:extLst>
      <p:ext uri="{BB962C8B-B14F-4D97-AF65-F5344CB8AC3E}">
        <p14:creationId xmlns:p14="http://schemas.microsoft.com/office/powerpoint/2010/main" val="13684384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2D0C27-665E-E34A-8808-5EE6EFC3790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60FF15C-D959-0C4F-B1C8-58A0756889C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5DF9D41-9BB3-1346-A9E5-A3D0E42881B5}"/>
              </a:ext>
            </a:extLst>
          </p:cNvPr>
          <p:cNvSpPr>
            <a:spLocks noGrp="1"/>
          </p:cNvSpPr>
          <p:nvPr>
            <p:ph type="dt" sz="half" idx="10"/>
          </p:nvPr>
        </p:nvSpPr>
        <p:spPr/>
        <p:txBody>
          <a:bodyPr/>
          <a:lstStyle/>
          <a:p>
            <a:fld id="{7181E641-2DB4-1B4A-BE91-CA948B109B2D}" type="datetimeFigureOut">
              <a:rPr lang="en-US" smtClean="0"/>
              <a:t>4/20/22</a:t>
            </a:fld>
            <a:endParaRPr lang="en-US"/>
          </a:p>
        </p:txBody>
      </p:sp>
      <p:sp>
        <p:nvSpPr>
          <p:cNvPr id="5" name="Footer Placeholder 4">
            <a:extLst>
              <a:ext uri="{FF2B5EF4-FFF2-40B4-BE49-F238E27FC236}">
                <a16:creationId xmlns:a16="http://schemas.microsoft.com/office/drawing/2014/main" id="{039B5514-3EC8-FD4C-A08D-D77830A2D5E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2282517-4109-554C-B9E5-87B6817EEC63}"/>
              </a:ext>
            </a:extLst>
          </p:cNvPr>
          <p:cNvSpPr>
            <a:spLocks noGrp="1"/>
          </p:cNvSpPr>
          <p:nvPr>
            <p:ph type="sldNum" sz="quarter" idx="12"/>
          </p:nvPr>
        </p:nvSpPr>
        <p:spPr/>
        <p:txBody>
          <a:bodyPr/>
          <a:lstStyle/>
          <a:p>
            <a:fld id="{1CEB34CA-45BB-3747-881F-59651570734D}" type="slidenum">
              <a:rPr lang="en-US" smtClean="0"/>
              <a:t>‹#›</a:t>
            </a:fld>
            <a:endParaRPr lang="en-US"/>
          </a:p>
        </p:txBody>
      </p:sp>
    </p:spTree>
    <p:extLst>
      <p:ext uri="{BB962C8B-B14F-4D97-AF65-F5344CB8AC3E}">
        <p14:creationId xmlns:p14="http://schemas.microsoft.com/office/powerpoint/2010/main" val="27000554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5342BA-B5D9-CF47-9D91-4888FF86D14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8ED2821-5501-3044-88A9-315D413C3E0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363B1EE-40D9-9945-A2F2-B46601FE101C}"/>
              </a:ext>
            </a:extLst>
          </p:cNvPr>
          <p:cNvSpPr>
            <a:spLocks noGrp="1"/>
          </p:cNvSpPr>
          <p:nvPr>
            <p:ph type="dt" sz="half" idx="10"/>
          </p:nvPr>
        </p:nvSpPr>
        <p:spPr/>
        <p:txBody>
          <a:bodyPr/>
          <a:lstStyle/>
          <a:p>
            <a:fld id="{7181E641-2DB4-1B4A-BE91-CA948B109B2D}" type="datetimeFigureOut">
              <a:rPr lang="en-US" smtClean="0"/>
              <a:t>4/20/22</a:t>
            </a:fld>
            <a:endParaRPr lang="en-US"/>
          </a:p>
        </p:txBody>
      </p:sp>
      <p:sp>
        <p:nvSpPr>
          <p:cNvPr id="5" name="Footer Placeholder 4">
            <a:extLst>
              <a:ext uri="{FF2B5EF4-FFF2-40B4-BE49-F238E27FC236}">
                <a16:creationId xmlns:a16="http://schemas.microsoft.com/office/drawing/2014/main" id="{8AEC611E-E4F7-8B47-A5DE-9326FE7C8EE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F0A15E8-F770-BE46-8B01-79A888D81375}"/>
              </a:ext>
            </a:extLst>
          </p:cNvPr>
          <p:cNvSpPr>
            <a:spLocks noGrp="1"/>
          </p:cNvSpPr>
          <p:nvPr>
            <p:ph type="sldNum" sz="quarter" idx="12"/>
          </p:nvPr>
        </p:nvSpPr>
        <p:spPr/>
        <p:txBody>
          <a:bodyPr/>
          <a:lstStyle/>
          <a:p>
            <a:fld id="{1CEB34CA-45BB-3747-881F-59651570734D}" type="slidenum">
              <a:rPr lang="en-US" smtClean="0"/>
              <a:t>‹#›</a:t>
            </a:fld>
            <a:endParaRPr lang="en-US"/>
          </a:p>
        </p:txBody>
      </p:sp>
    </p:spTree>
    <p:extLst>
      <p:ext uri="{BB962C8B-B14F-4D97-AF65-F5344CB8AC3E}">
        <p14:creationId xmlns:p14="http://schemas.microsoft.com/office/powerpoint/2010/main" val="32309861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6D1CED0-85A1-DA4A-9E37-4C31A820D54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3E73865-CAF3-2B43-B37C-3D8BC0EB4AE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3E2D34F-2A1A-374F-90F8-258281F62804}"/>
              </a:ext>
            </a:extLst>
          </p:cNvPr>
          <p:cNvSpPr>
            <a:spLocks noGrp="1"/>
          </p:cNvSpPr>
          <p:nvPr>
            <p:ph type="dt" sz="half" idx="10"/>
          </p:nvPr>
        </p:nvSpPr>
        <p:spPr/>
        <p:txBody>
          <a:bodyPr/>
          <a:lstStyle/>
          <a:p>
            <a:fld id="{7181E641-2DB4-1B4A-BE91-CA948B109B2D}" type="datetimeFigureOut">
              <a:rPr lang="en-US" smtClean="0"/>
              <a:t>4/20/22</a:t>
            </a:fld>
            <a:endParaRPr lang="en-US"/>
          </a:p>
        </p:txBody>
      </p:sp>
      <p:sp>
        <p:nvSpPr>
          <p:cNvPr id="5" name="Footer Placeholder 4">
            <a:extLst>
              <a:ext uri="{FF2B5EF4-FFF2-40B4-BE49-F238E27FC236}">
                <a16:creationId xmlns:a16="http://schemas.microsoft.com/office/drawing/2014/main" id="{EE8D7276-D7D2-B64A-A7EF-153389AF17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EF0C1E3-A907-9A4A-B73D-3BAB42D79EF2}"/>
              </a:ext>
            </a:extLst>
          </p:cNvPr>
          <p:cNvSpPr>
            <a:spLocks noGrp="1"/>
          </p:cNvSpPr>
          <p:nvPr>
            <p:ph type="sldNum" sz="quarter" idx="12"/>
          </p:nvPr>
        </p:nvSpPr>
        <p:spPr/>
        <p:txBody>
          <a:bodyPr/>
          <a:lstStyle/>
          <a:p>
            <a:fld id="{1CEB34CA-45BB-3747-881F-59651570734D}" type="slidenum">
              <a:rPr lang="en-US" smtClean="0"/>
              <a:t>‹#›</a:t>
            </a:fld>
            <a:endParaRPr lang="en-US"/>
          </a:p>
        </p:txBody>
      </p:sp>
    </p:spTree>
    <p:extLst>
      <p:ext uri="{BB962C8B-B14F-4D97-AF65-F5344CB8AC3E}">
        <p14:creationId xmlns:p14="http://schemas.microsoft.com/office/powerpoint/2010/main" val="16417241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35CE37-8E54-A549-9A21-A805D16F0841}"/>
              </a:ext>
            </a:extLst>
          </p:cNvPr>
          <p:cNvSpPr>
            <a:spLocks noGrp="1"/>
          </p:cNvSpPr>
          <p:nvPr>
            <p:ph type="title"/>
          </p:nvPr>
        </p:nvSpPr>
        <p:spPr/>
        <p:txBody>
          <a:bodyPr>
            <a:normAutofit/>
          </a:bodyPr>
          <a:lstStyle>
            <a:lvl1pPr>
              <a:defRPr sz="3200">
                <a:latin typeface="Arial" panose="020B0604020202020204" pitchFamily="34" charset="0"/>
                <a:cs typeface="Arial" panose="020B0604020202020204" pitchFamily="34" charset="0"/>
              </a:defRPr>
            </a:lvl1pPr>
          </a:lstStyle>
          <a:p>
            <a:r>
              <a:rPr lang="en-US"/>
              <a:t>Click to edit Master title style</a:t>
            </a:r>
          </a:p>
        </p:txBody>
      </p:sp>
      <p:sp>
        <p:nvSpPr>
          <p:cNvPr id="3" name="Content Placeholder 2">
            <a:extLst>
              <a:ext uri="{FF2B5EF4-FFF2-40B4-BE49-F238E27FC236}">
                <a16:creationId xmlns:a16="http://schemas.microsoft.com/office/drawing/2014/main" id="{43F083AE-9379-C24F-BB61-CB32C3B2057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573B45E-EC11-864C-8FF4-0761BEE152E5}"/>
              </a:ext>
            </a:extLst>
          </p:cNvPr>
          <p:cNvSpPr>
            <a:spLocks noGrp="1"/>
          </p:cNvSpPr>
          <p:nvPr>
            <p:ph type="dt" sz="half" idx="10"/>
          </p:nvPr>
        </p:nvSpPr>
        <p:spPr/>
        <p:txBody>
          <a:bodyPr/>
          <a:lstStyle/>
          <a:p>
            <a:fld id="{7181E641-2DB4-1B4A-BE91-CA948B109B2D}" type="datetimeFigureOut">
              <a:rPr lang="en-US" smtClean="0"/>
              <a:t>4/20/22</a:t>
            </a:fld>
            <a:endParaRPr lang="en-US"/>
          </a:p>
        </p:txBody>
      </p:sp>
      <p:sp>
        <p:nvSpPr>
          <p:cNvPr id="5" name="Footer Placeholder 4">
            <a:extLst>
              <a:ext uri="{FF2B5EF4-FFF2-40B4-BE49-F238E27FC236}">
                <a16:creationId xmlns:a16="http://schemas.microsoft.com/office/drawing/2014/main" id="{1A9C7ADE-C4B2-4444-BB6D-6C01601588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7C6597F-8665-CB44-B689-305E571B3708}"/>
              </a:ext>
            </a:extLst>
          </p:cNvPr>
          <p:cNvSpPr>
            <a:spLocks noGrp="1"/>
          </p:cNvSpPr>
          <p:nvPr>
            <p:ph type="sldNum" sz="quarter" idx="12"/>
          </p:nvPr>
        </p:nvSpPr>
        <p:spPr/>
        <p:txBody>
          <a:bodyPr/>
          <a:lstStyle/>
          <a:p>
            <a:fld id="{1CEB34CA-45BB-3747-881F-59651570734D}" type="slidenum">
              <a:rPr lang="en-US" smtClean="0"/>
              <a:t>‹#›</a:t>
            </a:fld>
            <a:endParaRPr lang="en-US"/>
          </a:p>
        </p:txBody>
      </p:sp>
    </p:spTree>
    <p:extLst>
      <p:ext uri="{BB962C8B-B14F-4D97-AF65-F5344CB8AC3E}">
        <p14:creationId xmlns:p14="http://schemas.microsoft.com/office/powerpoint/2010/main" val="39902131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71B3E1-ED89-2F42-9396-D89408C3CE5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39F8DC7-B842-A041-B1CD-5E71CF3E13B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AD143C4-F8C1-9F45-AB72-30459BD6ABC9}"/>
              </a:ext>
            </a:extLst>
          </p:cNvPr>
          <p:cNvSpPr>
            <a:spLocks noGrp="1"/>
          </p:cNvSpPr>
          <p:nvPr>
            <p:ph type="dt" sz="half" idx="10"/>
          </p:nvPr>
        </p:nvSpPr>
        <p:spPr/>
        <p:txBody>
          <a:bodyPr/>
          <a:lstStyle/>
          <a:p>
            <a:fld id="{7181E641-2DB4-1B4A-BE91-CA948B109B2D}" type="datetimeFigureOut">
              <a:rPr lang="en-US" smtClean="0"/>
              <a:t>4/20/22</a:t>
            </a:fld>
            <a:endParaRPr lang="en-US"/>
          </a:p>
        </p:txBody>
      </p:sp>
      <p:sp>
        <p:nvSpPr>
          <p:cNvPr id="5" name="Footer Placeholder 4">
            <a:extLst>
              <a:ext uri="{FF2B5EF4-FFF2-40B4-BE49-F238E27FC236}">
                <a16:creationId xmlns:a16="http://schemas.microsoft.com/office/drawing/2014/main" id="{C309B0B3-A115-C346-A532-BD360BF13B7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6DAC8AB-CB1F-3349-82F6-6CD7C99F6CB1}"/>
              </a:ext>
            </a:extLst>
          </p:cNvPr>
          <p:cNvSpPr>
            <a:spLocks noGrp="1"/>
          </p:cNvSpPr>
          <p:nvPr>
            <p:ph type="sldNum" sz="quarter" idx="12"/>
          </p:nvPr>
        </p:nvSpPr>
        <p:spPr/>
        <p:txBody>
          <a:bodyPr/>
          <a:lstStyle/>
          <a:p>
            <a:fld id="{1CEB34CA-45BB-3747-881F-59651570734D}" type="slidenum">
              <a:rPr lang="en-US" smtClean="0"/>
              <a:t>‹#›</a:t>
            </a:fld>
            <a:endParaRPr lang="en-US"/>
          </a:p>
        </p:txBody>
      </p:sp>
    </p:spTree>
    <p:extLst>
      <p:ext uri="{BB962C8B-B14F-4D97-AF65-F5344CB8AC3E}">
        <p14:creationId xmlns:p14="http://schemas.microsoft.com/office/powerpoint/2010/main" val="6315271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485317-43FA-3747-88A0-EA47FB843F5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92F6BC6-BFB0-E047-B8FC-26C100966D8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00FB614-E80C-F446-94B7-0B5951D1067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DA3BCB4-B0D8-BD49-B99B-D81E1DB3B2BD}"/>
              </a:ext>
            </a:extLst>
          </p:cNvPr>
          <p:cNvSpPr>
            <a:spLocks noGrp="1"/>
          </p:cNvSpPr>
          <p:nvPr>
            <p:ph type="dt" sz="half" idx="10"/>
          </p:nvPr>
        </p:nvSpPr>
        <p:spPr/>
        <p:txBody>
          <a:bodyPr/>
          <a:lstStyle/>
          <a:p>
            <a:fld id="{7181E641-2DB4-1B4A-BE91-CA948B109B2D}" type="datetimeFigureOut">
              <a:rPr lang="en-US" smtClean="0"/>
              <a:t>4/20/22</a:t>
            </a:fld>
            <a:endParaRPr lang="en-US"/>
          </a:p>
        </p:txBody>
      </p:sp>
      <p:sp>
        <p:nvSpPr>
          <p:cNvPr id="6" name="Footer Placeholder 5">
            <a:extLst>
              <a:ext uri="{FF2B5EF4-FFF2-40B4-BE49-F238E27FC236}">
                <a16:creationId xmlns:a16="http://schemas.microsoft.com/office/drawing/2014/main" id="{2B0B894D-1FB4-694B-8E4A-1BA94BE5CF5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8B9FD63-5E39-7C4A-B46F-785ADC36695B}"/>
              </a:ext>
            </a:extLst>
          </p:cNvPr>
          <p:cNvSpPr>
            <a:spLocks noGrp="1"/>
          </p:cNvSpPr>
          <p:nvPr>
            <p:ph type="sldNum" sz="quarter" idx="12"/>
          </p:nvPr>
        </p:nvSpPr>
        <p:spPr/>
        <p:txBody>
          <a:bodyPr/>
          <a:lstStyle/>
          <a:p>
            <a:fld id="{1CEB34CA-45BB-3747-881F-59651570734D}" type="slidenum">
              <a:rPr lang="en-US" smtClean="0"/>
              <a:t>‹#›</a:t>
            </a:fld>
            <a:endParaRPr lang="en-US"/>
          </a:p>
        </p:txBody>
      </p:sp>
    </p:spTree>
    <p:extLst>
      <p:ext uri="{BB962C8B-B14F-4D97-AF65-F5344CB8AC3E}">
        <p14:creationId xmlns:p14="http://schemas.microsoft.com/office/powerpoint/2010/main" val="26498010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B184E6-1048-BB47-BDE6-7887C8A704C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0C0E0CB-E491-A841-8E66-1BEF57F8C9E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68DA849-7DAA-ED49-BF1F-C6E4A0ACEA9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A330CD9-F479-3549-B7C0-DDC8C2D03A9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BF1632F-3C2E-9E40-9010-0449C26EA6D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F6D1518-0BA5-9B43-BB2C-221B3868F675}"/>
              </a:ext>
            </a:extLst>
          </p:cNvPr>
          <p:cNvSpPr>
            <a:spLocks noGrp="1"/>
          </p:cNvSpPr>
          <p:nvPr>
            <p:ph type="dt" sz="half" idx="10"/>
          </p:nvPr>
        </p:nvSpPr>
        <p:spPr/>
        <p:txBody>
          <a:bodyPr/>
          <a:lstStyle/>
          <a:p>
            <a:fld id="{7181E641-2DB4-1B4A-BE91-CA948B109B2D}" type="datetimeFigureOut">
              <a:rPr lang="en-US" smtClean="0"/>
              <a:t>4/20/22</a:t>
            </a:fld>
            <a:endParaRPr lang="en-US"/>
          </a:p>
        </p:txBody>
      </p:sp>
      <p:sp>
        <p:nvSpPr>
          <p:cNvPr id="8" name="Footer Placeholder 7">
            <a:extLst>
              <a:ext uri="{FF2B5EF4-FFF2-40B4-BE49-F238E27FC236}">
                <a16:creationId xmlns:a16="http://schemas.microsoft.com/office/drawing/2014/main" id="{03340F04-20BC-F74C-85F3-92CC65CB05D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82A3E9A-0DF4-FF41-B5A8-C56A6BE92162}"/>
              </a:ext>
            </a:extLst>
          </p:cNvPr>
          <p:cNvSpPr>
            <a:spLocks noGrp="1"/>
          </p:cNvSpPr>
          <p:nvPr>
            <p:ph type="sldNum" sz="quarter" idx="12"/>
          </p:nvPr>
        </p:nvSpPr>
        <p:spPr/>
        <p:txBody>
          <a:bodyPr/>
          <a:lstStyle/>
          <a:p>
            <a:fld id="{1CEB34CA-45BB-3747-881F-59651570734D}" type="slidenum">
              <a:rPr lang="en-US" smtClean="0"/>
              <a:t>‹#›</a:t>
            </a:fld>
            <a:endParaRPr lang="en-US"/>
          </a:p>
        </p:txBody>
      </p:sp>
    </p:spTree>
    <p:extLst>
      <p:ext uri="{BB962C8B-B14F-4D97-AF65-F5344CB8AC3E}">
        <p14:creationId xmlns:p14="http://schemas.microsoft.com/office/powerpoint/2010/main" val="11743509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4D51B1-C930-FF48-B4BB-85506DFF480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9CAB063-E127-EC49-A41C-F94B04AA8809}"/>
              </a:ext>
            </a:extLst>
          </p:cNvPr>
          <p:cNvSpPr>
            <a:spLocks noGrp="1"/>
          </p:cNvSpPr>
          <p:nvPr>
            <p:ph type="dt" sz="half" idx="10"/>
          </p:nvPr>
        </p:nvSpPr>
        <p:spPr/>
        <p:txBody>
          <a:bodyPr/>
          <a:lstStyle/>
          <a:p>
            <a:fld id="{7181E641-2DB4-1B4A-BE91-CA948B109B2D}" type="datetimeFigureOut">
              <a:rPr lang="en-US" smtClean="0"/>
              <a:t>4/20/22</a:t>
            </a:fld>
            <a:endParaRPr lang="en-US"/>
          </a:p>
        </p:txBody>
      </p:sp>
      <p:sp>
        <p:nvSpPr>
          <p:cNvPr id="4" name="Footer Placeholder 3">
            <a:extLst>
              <a:ext uri="{FF2B5EF4-FFF2-40B4-BE49-F238E27FC236}">
                <a16:creationId xmlns:a16="http://schemas.microsoft.com/office/drawing/2014/main" id="{F284939D-444E-064E-8976-A8083DB74C0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D42650A-A095-3B4A-90C3-6823ECD46839}"/>
              </a:ext>
            </a:extLst>
          </p:cNvPr>
          <p:cNvSpPr>
            <a:spLocks noGrp="1"/>
          </p:cNvSpPr>
          <p:nvPr>
            <p:ph type="sldNum" sz="quarter" idx="12"/>
          </p:nvPr>
        </p:nvSpPr>
        <p:spPr/>
        <p:txBody>
          <a:bodyPr/>
          <a:lstStyle/>
          <a:p>
            <a:fld id="{1CEB34CA-45BB-3747-881F-59651570734D}" type="slidenum">
              <a:rPr lang="en-US" smtClean="0"/>
              <a:t>‹#›</a:t>
            </a:fld>
            <a:endParaRPr lang="en-US"/>
          </a:p>
        </p:txBody>
      </p:sp>
    </p:spTree>
    <p:extLst>
      <p:ext uri="{BB962C8B-B14F-4D97-AF65-F5344CB8AC3E}">
        <p14:creationId xmlns:p14="http://schemas.microsoft.com/office/powerpoint/2010/main" val="39430695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21A4377-8542-8A43-A3F1-D7AA60D1EFDB}"/>
              </a:ext>
            </a:extLst>
          </p:cNvPr>
          <p:cNvSpPr>
            <a:spLocks noGrp="1"/>
          </p:cNvSpPr>
          <p:nvPr>
            <p:ph type="dt" sz="half" idx="10"/>
          </p:nvPr>
        </p:nvSpPr>
        <p:spPr/>
        <p:txBody>
          <a:bodyPr/>
          <a:lstStyle/>
          <a:p>
            <a:fld id="{7181E641-2DB4-1B4A-BE91-CA948B109B2D}" type="datetimeFigureOut">
              <a:rPr lang="en-US" smtClean="0"/>
              <a:t>4/20/22</a:t>
            </a:fld>
            <a:endParaRPr lang="en-US"/>
          </a:p>
        </p:txBody>
      </p:sp>
      <p:sp>
        <p:nvSpPr>
          <p:cNvPr id="3" name="Footer Placeholder 2">
            <a:extLst>
              <a:ext uri="{FF2B5EF4-FFF2-40B4-BE49-F238E27FC236}">
                <a16:creationId xmlns:a16="http://schemas.microsoft.com/office/drawing/2014/main" id="{8AC8CB83-99F7-E24E-A247-3E2F5D80B75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F3F71B2-E136-A74B-91B1-0B134B11C87D}"/>
              </a:ext>
            </a:extLst>
          </p:cNvPr>
          <p:cNvSpPr>
            <a:spLocks noGrp="1"/>
          </p:cNvSpPr>
          <p:nvPr>
            <p:ph type="sldNum" sz="quarter" idx="12"/>
          </p:nvPr>
        </p:nvSpPr>
        <p:spPr/>
        <p:txBody>
          <a:bodyPr/>
          <a:lstStyle/>
          <a:p>
            <a:fld id="{1CEB34CA-45BB-3747-881F-59651570734D}" type="slidenum">
              <a:rPr lang="en-US" smtClean="0"/>
              <a:t>‹#›</a:t>
            </a:fld>
            <a:endParaRPr lang="en-US"/>
          </a:p>
        </p:txBody>
      </p:sp>
    </p:spTree>
    <p:extLst>
      <p:ext uri="{BB962C8B-B14F-4D97-AF65-F5344CB8AC3E}">
        <p14:creationId xmlns:p14="http://schemas.microsoft.com/office/powerpoint/2010/main" val="11604384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E404E-FB5C-E74C-A41F-C862000AC6A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1EBB50E-E505-7E40-8012-7677F16F20B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939C167-63A4-AC49-8875-08C1A9BFF04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9750ED0-7A21-EA4F-80A5-03CC341E839A}"/>
              </a:ext>
            </a:extLst>
          </p:cNvPr>
          <p:cNvSpPr>
            <a:spLocks noGrp="1"/>
          </p:cNvSpPr>
          <p:nvPr>
            <p:ph type="dt" sz="half" idx="10"/>
          </p:nvPr>
        </p:nvSpPr>
        <p:spPr/>
        <p:txBody>
          <a:bodyPr/>
          <a:lstStyle/>
          <a:p>
            <a:fld id="{7181E641-2DB4-1B4A-BE91-CA948B109B2D}" type="datetimeFigureOut">
              <a:rPr lang="en-US" smtClean="0"/>
              <a:t>4/20/22</a:t>
            </a:fld>
            <a:endParaRPr lang="en-US"/>
          </a:p>
        </p:txBody>
      </p:sp>
      <p:sp>
        <p:nvSpPr>
          <p:cNvPr id="6" name="Footer Placeholder 5">
            <a:extLst>
              <a:ext uri="{FF2B5EF4-FFF2-40B4-BE49-F238E27FC236}">
                <a16:creationId xmlns:a16="http://schemas.microsoft.com/office/drawing/2014/main" id="{F5519A5C-B355-6240-983F-3199C84826B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55B89B3-31C8-5D4C-BAF5-682C5EC89615}"/>
              </a:ext>
            </a:extLst>
          </p:cNvPr>
          <p:cNvSpPr>
            <a:spLocks noGrp="1"/>
          </p:cNvSpPr>
          <p:nvPr>
            <p:ph type="sldNum" sz="quarter" idx="12"/>
          </p:nvPr>
        </p:nvSpPr>
        <p:spPr/>
        <p:txBody>
          <a:bodyPr/>
          <a:lstStyle/>
          <a:p>
            <a:fld id="{1CEB34CA-45BB-3747-881F-59651570734D}" type="slidenum">
              <a:rPr lang="en-US" smtClean="0"/>
              <a:t>‹#›</a:t>
            </a:fld>
            <a:endParaRPr lang="en-US"/>
          </a:p>
        </p:txBody>
      </p:sp>
    </p:spTree>
    <p:extLst>
      <p:ext uri="{BB962C8B-B14F-4D97-AF65-F5344CB8AC3E}">
        <p14:creationId xmlns:p14="http://schemas.microsoft.com/office/powerpoint/2010/main" val="4139709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E25406-028E-EC4D-BC28-9C15831A18F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07B0EA3-B5BE-2148-A7A1-70B41178CE6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29EE4D8-2204-5F45-A8B4-3FBE62F3F42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FCC5D93-4E1C-0442-8118-258E15079B1E}"/>
              </a:ext>
            </a:extLst>
          </p:cNvPr>
          <p:cNvSpPr>
            <a:spLocks noGrp="1"/>
          </p:cNvSpPr>
          <p:nvPr>
            <p:ph type="dt" sz="half" idx="10"/>
          </p:nvPr>
        </p:nvSpPr>
        <p:spPr/>
        <p:txBody>
          <a:bodyPr/>
          <a:lstStyle/>
          <a:p>
            <a:fld id="{7181E641-2DB4-1B4A-BE91-CA948B109B2D}" type="datetimeFigureOut">
              <a:rPr lang="en-US" smtClean="0"/>
              <a:t>4/20/22</a:t>
            </a:fld>
            <a:endParaRPr lang="en-US"/>
          </a:p>
        </p:txBody>
      </p:sp>
      <p:sp>
        <p:nvSpPr>
          <p:cNvPr id="6" name="Footer Placeholder 5">
            <a:extLst>
              <a:ext uri="{FF2B5EF4-FFF2-40B4-BE49-F238E27FC236}">
                <a16:creationId xmlns:a16="http://schemas.microsoft.com/office/drawing/2014/main" id="{191F49F4-D962-8C4A-A8AF-6D3B97976BD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2173BD4-1BA0-F64E-B600-E141CE6B4D01}"/>
              </a:ext>
            </a:extLst>
          </p:cNvPr>
          <p:cNvSpPr>
            <a:spLocks noGrp="1"/>
          </p:cNvSpPr>
          <p:nvPr>
            <p:ph type="sldNum" sz="quarter" idx="12"/>
          </p:nvPr>
        </p:nvSpPr>
        <p:spPr/>
        <p:txBody>
          <a:bodyPr/>
          <a:lstStyle/>
          <a:p>
            <a:fld id="{1CEB34CA-45BB-3747-881F-59651570734D}" type="slidenum">
              <a:rPr lang="en-US" smtClean="0"/>
              <a:t>‹#›</a:t>
            </a:fld>
            <a:endParaRPr lang="en-US"/>
          </a:p>
        </p:txBody>
      </p:sp>
    </p:spTree>
    <p:extLst>
      <p:ext uri="{BB962C8B-B14F-4D97-AF65-F5344CB8AC3E}">
        <p14:creationId xmlns:p14="http://schemas.microsoft.com/office/powerpoint/2010/main" val="31747621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CAF2843-E556-3E48-916B-17504D083C7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2545B41-EA0A-3B4F-83CA-A7D09273F75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6F41EDC-E934-434C-B697-19DE8551F79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181E641-2DB4-1B4A-BE91-CA948B109B2D}" type="datetimeFigureOut">
              <a:rPr lang="en-US" smtClean="0"/>
              <a:t>4/20/22</a:t>
            </a:fld>
            <a:endParaRPr lang="en-US"/>
          </a:p>
        </p:txBody>
      </p:sp>
      <p:sp>
        <p:nvSpPr>
          <p:cNvPr id="5" name="Footer Placeholder 4">
            <a:extLst>
              <a:ext uri="{FF2B5EF4-FFF2-40B4-BE49-F238E27FC236}">
                <a16:creationId xmlns:a16="http://schemas.microsoft.com/office/drawing/2014/main" id="{E2325E10-7522-C944-93C2-308CB7BB4D0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5D9D0E7-09EE-754C-B3B3-551C5C31288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CEB34CA-45BB-3747-881F-59651570734D}" type="slidenum">
              <a:rPr lang="en-US" smtClean="0"/>
              <a:t>‹#›</a:t>
            </a:fld>
            <a:endParaRPr lang="en-US"/>
          </a:p>
        </p:txBody>
      </p:sp>
    </p:spTree>
    <p:extLst>
      <p:ext uri="{BB962C8B-B14F-4D97-AF65-F5344CB8AC3E}">
        <p14:creationId xmlns:p14="http://schemas.microsoft.com/office/powerpoint/2010/main" val="303329592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3200"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0.sv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2.jpeg"/></Relationships>
</file>

<file path=ppt/slides/_rels/slide1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18.tiff"/><Relationship Id="rId4" Type="http://schemas.openxmlformats.org/officeDocument/2006/relationships/image" Target="../media/image17.tiff"/></Relationships>
</file>

<file path=ppt/slides/_rels/slide2.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jpe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7AED97-ED20-8040-9130-2C7A0C4C0C25}"/>
              </a:ext>
            </a:extLst>
          </p:cNvPr>
          <p:cNvSpPr>
            <a:spLocks noGrp="1"/>
          </p:cNvSpPr>
          <p:nvPr>
            <p:ph type="ctrTitle"/>
          </p:nvPr>
        </p:nvSpPr>
        <p:spPr>
          <a:xfrm>
            <a:off x="367747" y="1152939"/>
            <a:ext cx="5996609" cy="2276061"/>
          </a:xfrm>
        </p:spPr>
        <p:txBody>
          <a:bodyPr>
            <a:normAutofit fontScale="90000"/>
          </a:bodyPr>
          <a:lstStyle/>
          <a:p>
            <a:pPr algn="l"/>
            <a:r>
              <a:rPr lang="en-US" sz="3200" b="1" dirty="0">
                <a:latin typeface="Arial" panose="020B0604020202020204" pitchFamily="34" charset="0"/>
                <a:cs typeface="Arial" panose="020B0604020202020204" pitchFamily="34" charset="0"/>
              </a:rPr>
              <a:t>Soil nitrogen availability modifies leaf water and nitrogen economies in a closed canopy temperate forest: a direct test of photosynthetic least-cost theory</a:t>
            </a:r>
          </a:p>
        </p:txBody>
      </p:sp>
      <p:sp>
        <p:nvSpPr>
          <p:cNvPr id="3" name="Subtitle 2">
            <a:extLst>
              <a:ext uri="{FF2B5EF4-FFF2-40B4-BE49-F238E27FC236}">
                <a16:creationId xmlns:a16="http://schemas.microsoft.com/office/drawing/2014/main" id="{2C098A22-501D-4744-8E1C-5B9169FB56B4}"/>
              </a:ext>
            </a:extLst>
          </p:cNvPr>
          <p:cNvSpPr>
            <a:spLocks noGrp="1"/>
          </p:cNvSpPr>
          <p:nvPr>
            <p:ph type="subTitle" idx="1"/>
          </p:nvPr>
        </p:nvSpPr>
        <p:spPr>
          <a:xfrm>
            <a:off x="451733" y="3873122"/>
            <a:ext cx="4779398" cy="639244"/>
          </a:xfrm>
        </p:spPr>
        <p:txBody>
          <a:bodyPr>
            <a:normAutofit/>
          </a:bodyPr>
          <a:lstStyle/>
          <a:p>
            <a:pPr algn="l"/>
            <a:r>
              <a:rPr lang="en-US" sz="1800" b="1" dirty="0">
                <a:latin typeface="Arial" panose="020B0604020202020204" pitchFamily="34" charset="0"/>
                <a:cs typeface="Arial" panose="020B0604020202020204" pitchFamily="34" charset="0"/>
              </a:rPr>
              <a:t>Evan A. Perkowski</a:t>
            </a:r>
            <a:r>
              <a:rPr lang="en-US" sz="1800" b="1" baseline="30000" dirty="0">
                <a:latin typeface="Arial" panose="020B0604020202020204" pitchFamily="34" charset="0"/>
                <a:cs typeface="Arial" panose="020B0604020202020204" pitchFamily="34" charset="0"/>
              </a:rPr>
              <a:t>1</a:t>
            </a:r>
            <a:r>
              <a:rPr lang="en-US" sz="1800" dirty="0">
                <a:latin typeface="Arial" panose="020B0604020202020204" pitchFamily="34" charset="0"/>
                <a:cs typeface="Arial" panose="020B0604020202020204" pitchFamily="34" charset="0"/>
              </a:rPr>
              <a:t>; David W. Frey</a:t>
            </a:r>
            <a:r>
              <a:rPr lang="en-US" sz="1800" baseline="30000" dirty="0">
                <a:latin typeface="Arial" panose="020B0604020202020204" pitchFamily="34" charset="0"/>
                <a:cs typeface="Arial" panose="020B0604020202020204" pitchFamily="34" charset="0"/>
              </a:rPr>
              <a:t>2</a:t>
            </a:r>
            <a:r>
              <a:rPr lang="en-US" sz="1800" dirty="0">
                <a:latin typeface="Arial" panose="020B0604020202020204" pitchFamily="34" charset="0"/>
                <a:cs typeface="Arial" panose="020B0604020202020204" pitchFamily="34" charset="0"/>
              </a:rPr>
              <a:t>; Christine L. Goodale</a:t>
            </a:r>
            <a:r>
              <a:rPr lang="en-US" sz="1800" baseline="30000" dirty="0">
                <a:latin typeface="Arial" panose="020B0604020202020204" pitchFamily="34" charset="0"/>
                <a:cs typeface="Arial" panose="020B0604020202020204" pitchFamily="34" charset="0"/>
              </a:rPr>
              <a:t>2</a:t>
            </a:r>
            <a:r>
              <a:rPr lang="en-US" sz="1800" dirty="0">
                <a:latin typeface="Arial" panose="020B0604020202020204" pitchFamily="34" charset="0"/>
                <a:cs typeface="Arial" panose="020B0604020202020204" pitchFamily="34" charset="0"/>
              </a:rPr>
              <a:t>; Nicholas G. Smith</a:t>
            </a:r>
            <a:r>
              <a:rPr lang="en-US" sz="1800" baseline="30000" dirty="0">
                <a:latin typeface="Arial" panose="020B0604020202020204" pitchFamily="34" charset="0"/>
                <a:cs typeface="Arial" panose="020B0604020202020204" pitchFamily="34" charset="0"/>
              </a:rPr>
              <a:t>1</a:t>
            </a:r>
            <a:endParaRPr lang="en-US" sz="1800" dirty="0">
              <a:latin typeface="Arial" panose="020B0604020202020204" pitchFamily="34" charset="0"/>
              <a:cs typeface="Arial" panose="020B0604020202020204" pitchFamily="34" charset="0"/>
            </a:endParaRPr>
          </a:p>
        </p:txBody>
      </p:sp>
      <p:pic>
        <p:nvPicPr>
          <p:cNvPr id="5" name="Picture 4" descr="A picture containing tree, outdoor, plant, forest&#10;&#10;Description automatically generated">
            <a:extLst>
              <a:ext uri="{FF2B5EF4-FFF2-40B4-BE49-F238E27FC236}">
                <a16:creationId xmlns:a16="http://schemas.microsoft.com/office/drawing/2014/main" id="{AC3F5D7E-F567-AD41-BF39-1C3E7FE96BAC}"/>
              </a:ext>
            </a:extLst>
          </p:cNvPr>
          <p:cNvPicPr>
            <a:picLocks noChangeAspect="1"/>
          </p:cNvPicPr>
          <p:nvPr/>
        </p:nvPicPr>
        <p:blipFill>
          <a:blip r:embed="rId2"/>
          <a:stretch>
            <a:fillRect/>
          </a:stretch>
        </p:blipFill>
        <p:spPr>
          <a:xfrm>
            <a:off x="7048500" y="0"/>
            <a:ext cx="5143500" cy="6858000"/>
          </a:xfrm>
          <a:prstGeom prst="rect">
            <a:avLst/>
          </a:prstGeom>
          <a:ln w="19050">
            <a:solidFill>
              <a:schemeClr val="tx1"/>
            </a:solidFill>
          </a:ln>
        </p:spPr>
      </p:pic>
      <p:sp>
        <p:nvSpPr>
          <p:cNvPr id="4" name="TextBox 3">
            <a:extLst>
              <a:ext uri="{FF2B5EF4-FFF2-40B4-BE49-F238E27FC236}">
                <a16:creationId xmlns:a16="http://schemas.microsoft.com/office/drawing/2014/main" id="{C7023868-C9B0-0945-8599-E67E95FDAD8B}"/>
              </a:ext>
            </a:extLst>
          </p:cNvPr>
          <p:cNvSpPr txBox="1"/>
          <p:nvPr/>
        </p:nvSpPr>
        <p:spPr>
          <a:xfrm>
            <a:off x="4109" y="6379401"/>
            <a:ext cx="4374724" cy="461665"/>
          </a:xfrm>
          <a:prstGeom prst="rect">
            <a:avLst/>
          </a:prstGeom>
          <a:noFill/>
        </p:spPr>
        <p:txBody>
          <a:bodyPr wrap="none" rtlCol="0">
            <a:spAutoFit/>
          </a:bodyPr>
          <a:lstStyle/>
          <a:p>
            <a:r>
              <a:rPr lang="en-US" sz="1200" baseline="30000" dirty="0">
                <a:latin typeface="Arial" panose="020B0604020202020204" pitchFamily="34" charset="0"/>
                <a:cs typeface="Arial" panose="020B0604020202020204" pitchFamily="34" charset="0"/>
              </a:rPr>
              <a:t>1</a:t>
            </a:r>
            <a:r>
              <a:rPr lang="en-US" sz="1200" dirty="0">
                <a:latin typeface="Arial" panose="020B0604020202020204" pitchFamily="34" charset="0"/>
                <a:cs typeface="Arial" panose="020B0604020202020204" pitchFamily="34" charset="0"/>
              </a:rPr>
              <a:t>Dept. of Biological Sciences, Texas Tech University</a:t>
            </a:r>
          </a:p>
          <a:p>
            <a:r>
              <a:rPr lang="en-US" sz="1200" baseline="30000" dirty="0">
                <a:latin typeface="Arial" panose="020B0604020202020204" pitchFamily="34" charset="0"/>
                <a:cs typeface="Arial" panose="020B0604020202020204" pitchFamily="34" charset="0"/>
              </a:rPr>
              <a:t>2</a:t>
            </a:r>
            <a:r>
              <a:rPr lang="en-US" sz="1200" dirty="0">
                <a:latin typeface="Arial" panose="020B0604020202020204" pitchFamily="34" charset="0"/>
                <a:cs typeface="Arial" panose="020B0604020202020204" pitchFamily="34" charset="0"/>
              </a:rPr>
              <a:t>Dept. of Ecology and Evolutionary Biology, Cornell University</a:t>
            </a:r>
            <a:endParaRPr lang="en-US" sz="1200" baseline="30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383862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F5B56B-4092-A443-AB0B-2378DAD91EE0}"/>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Study system</a:t>
            </a:r>
          </a:p>
        </p:txBody>
      </p:sp>
      <p:sp>
        <p:nvSpPr>
          <p:cNvPr id="4" name="TextBox 3">
            <a:extLst>
              <a:ext uri="{FF2B5EF4-FFF2-40B4-BE49-F238E27FC236}">
                <a16:creationId xmlns:a16="http://schemas.microsoft.com/office/drawing/2014/main" id="{E14A7B1C-FA20-8D4A-9B30-713E3F4C5114}"/>
              </a:ext>
            </a:extLst>
          </p:cNvPr>
          <p:cNvSpPr txBox="1"/>
          <p:nvPr/>
        </p:nvSpPr>
        <p:spPr>
          <a:xfrm>
            <a:off x="385170" y="1983712"/>
            <a:ext cx="2231755" cy="646331"/>
          </a:xfrm>
          <a:prstGeom prst="rect">
            <a:avLst/>
          </a:prstGeom>
          <a:solidFill>
            <a:schemeClr val="accent1"/>
          </a:solidFill>
          <a:ln w="28575">
            <a:solidFill>
              <a:schemeClr val="tx1"/>
            </a:solidFill>
          </a:ln>
        </p:spPr>
        <p:txBody>
          <a:bodyPr wrap="square" rtlCol="0">
            <a:spAutoFit/>
          </a:bodyPr>
          <a:lstStyle/>
          <a:p>
            <a:pPr algn="ctr"/>
            <a:r>
              <a:rPr lang="en-US" b="1" dirty="0">
                <a:solidFill>
                  <a:schemeClr val="bg1"/>
                </a:solidFill>
                <a:latin typeface="Arial" panose="020B0604020202020204" pitchFamily="34" charset="0"/>
                <a:cs typeface="Arial" panose="020B0604020202020204" pitchFamily="34" charset="0"/>
              </a:rPr>
              <a:t>Soil fertilization treatments</a:t>
            </a:r>
          </a:p>
        </p:txBody>
      </p:sp>
      <p:sp>
        <p:nvSpPr>
          <p:cNvPr id="5" name="TextBox 4">
            <a:extLst>
              <a:ext uri="{FF2B5EF4-FFF2-40B4-BE49-F238E27FC236}">
                <a16:creationId xmlns:a16="http://schemas.microsoft.com/office/drawing/2014/main" id="{62F2798D-1040-964A-89E7-94718AB03EE4}"/>
              </a:ext>
            </a:extLst>
          </p:cNvPr>
          <p:cNvSpPr txBox="1"/>
          <p:nvPr/>
        </p:nvSpPr>
        <p:spPr>
          <a:xfrm>
            <a:off x="3936454" y="2122211"/>
            <a:ext cx="1063609" cy="369332"/>
          </a:xfrm>
          <a:prstGeom prst="rect">
            <a:avLst/>
          </a:prstGeom>
          <a:solidFill>
            <a:schemeClr val="accent1"/>
          </a:solidFill>
          <a:ln w="28575">
            <a:solidFill>
              <a:schemeClr val="tx1"/>
            </a:solidFill>
          </a:ln>
        </p:spPr>
        <p:txBody>
          <a:bodyPr wrap="square" rtlCol="0">
            <a:spAutoFit/>
          </a:bodyPr>
          <a:lstStyle/>
          <a:p>
            <a:pPr algn="ctr"/>
            <a:r>
              <a:rPr lang="en-US" b="1" dirty="0">
                <a:solidFill>
                  <a:schemeClr val="bg1"/>
                </a:solidFill>
                <a:latin typeface="Arial" panose="020B0604020202020204" pitchFamily="34" charset="0"/>
                <a:cs typeface="Arial" panose="020B0604020202020204" pitchFamily="34" charset="0"/>
              </a:rPr>
              <a:t>Sites</a:t>
            </a:r>
          </a:p>
        </p:txBody>
      </p:sp>
      <p:sp>
        <p:nvSpPr>
          <p:cNvPr id="11" name="TextBox 10">
            <a:extLst>
              <a:ext uri="{FF2B5EF4-FFF2-40B4-BE49-F238E27FC236}">
                <a16:creationId xmlns:a16="http://schemas.microsoft.com/office/drawing/2014/main" id="{B7D16F0F-7C9E-154D-B991-1AB315D3C1E5}"/>
              </a:ext>
            </a:extLst>
          </p:cNvPr>
          <p:cNvSpPr txBox="1"/>
          <p:nvPr/>
        </p:nvSpPr>
        <p:spPr>
          <a:xfrm>
            <a:off x="3546763" y="3484381"/>
            <a:ext cx="1842993" cy="369332"/>
          </a:xfrm>
          <a:prstGeom prst="rect">
            <a:avLst/>
          </a:prstGeom>
          <a:noFill/>
          <a:ln w="28575">
            <a:solidFill>
              <a:schemeClr val="tx1"/>
            </a:solidFill>
          </a:ln>
        </p:spPr>
        <p:txBody>
          <a:bodyPr wrap="square" rtlCol="0">
            <a:spAutoFit/>
          </a:bodyPr>
          <a:lstStyle/>
          <a:p>
            <a:pPr algn="ctr"/>
            <a:r>
              <a:rPr lang="en-US" dirty="0">
                <a:latin typeface="Arial" panose="020B0604020202020204" pitchFamily="34" charset="0"/>
                <a:cs typeface="Arial" panose="020B0604020202020204" pitchFamily="34" charset="0"/>
              </a:rPr>
              <a:t>Bald Hill</a:t>
            </a:r>
          </a:p>
        </p:txBody>
      </p:sp>
      <p:sp>
        <p:nvSpPr>
          <p:cNvPr id="12" name="TextBox 11">
            <a:extLst>
              <a:ext uri="{FF2B5EF4-FFF2-40B4-BE49-F238E27FC236}">
                <a16:creationId xmlns:a16="http://schemas.microsoft.com/office/drawing/2014/main" id="{CBE6E965-9D15-4A42-ADC0-E46B3F93D307}"/>
              </a:ext>
            </a:extLst>
          </p:cNvPr>
          <p:cNvSpPr txBox="1"/>
          <p:nvPr/>
        </p:nvSpPr>
        <p:spPr>
          <a:xfrm>
            <a:off x="3546763" y="5361515"/>
            <a:ext cx="1842993" cy="369332"/>
          </a:xfrm>
          <a:prstGeom prst="rect">
            <a:avLst/>
          </a:prstGeom>
          <a:noFill/>
          <a:ln w="28575">
            <a:solidFill>
              <a:schemeClr val="tx1"/>
            </a:solidFill>
          </a:ln>
        </p:spPr>
        <p:txBody>
          <a:bodyPr wrap="square" rtlCol="0">
            <a:spAutoFit/>
          </a:bodyPr>
          <a:lstStyle/>
          <a:p>
            <a:pPr algn="ctr"/>
            <a:r>
              <a:rPr lang="en-US" dirty="0">
                <a:latin typeface="Arial" panose="020B0604020202020204" pitchFamily="34" charset="0"/>
                <a:cs typeface="Arial" panose="020B0604020202020204" pitchFamily="34" charset="0"/>
              </a:rPr>
              <a:t>Carter Creek</a:t>
            </a:r>
          </a:p>
        </p:txBody>
      </p:sp>
      <p:sp>
        <p:nvSpPr>
          <p:cNvPr id="16" name="TextBox 15">
            <a:extLst>
              <a:ext uri="{FF2B5EF4-FFF2-40B4-BE49-F238E27FC236}">
                <a16:creationId xmlns:a16="http://schemas.microsoft.com/office/drawing/2014/main" id="{26B14035-2E55-1F49-B149-E40569BFD556}"/>
              </a:ext>
            </a:extLst>
          </p:cNvPr>
          <p:cNvSpPr txBox="1"/>
          <p:nvPr/>
        </p:nvSpPr>
        <p:spPr>
          <a:xfrm>
            <a:off x="3546763" y="4422948"/>
            <a:ext cx="1842993" cy="369332"/>
          </a:xfrm>
          <a:prstGeom prst="rect">
            <a:avLst/>
          </a:prstGeom>
          <a:solidFill>
            <a:schemeClr val="bg1"/>
          </a:solidFill>
          <a:ln w="28575">
            <a:solidFill>
              <a:schemeClr val="tx1"/>
            </a:solidFill>
          </a:ln>
        </p:spPr>
        <p:txBody>
          <a:bodyPr wrap="square" rtlCol="0">
            <a:spAutoFit/>
          </a:bodyPr>
          <a:lstStyle/>
          <a:p>
            <a:pPr algn="ctr"/>
            <a:r>
              <a:rPr lang="en-US" dirty="0">
                <a:latin typeface="Arial" panose="020B0604020202020204" pitchFamily="34" charset="0"/>
                <a:cs typeface="Arial" panose="020B0604020202020204" pitchFamily="34" charset="0"/>
              </a:rPr>
              <a:t>Mount Pleasant</a:t>
            </a:r>
          </a:p>
        </p:txBody>
      </p:sp>
      <p:sp>
        <p:nvSpPr>
          <p:cNvPr id="21" name="TextBox 20">
            <a:extLst>
              <a:ext uri="{FF2B5EF4-FFF2-40B4-BE49-F238E27FC236}">
                <a16:creationId xmlns:a16="http://schemas.microsoft.com/office/drawing/2014/main" id="{44B49D68-9EEB-B345-A3E6-96069565FF01}"/>
              </a:ext>
            </a:extLst>
          </p:cNvPr>
          <p:cNvSpPr txBox="1"/>
          <p:nvPr/>
        </p:nvSpPr>
        <p:spPr>
          <a:xfrm>
            <a:off x="504871" y="4734528"/>
            <a:ext cx="1978134" cy="646331"/>
          </a:xfrm>
          <a:prstGeom prst="rect">
            <a:avLst/>
          </a:prstGeom>
          <a:solidFill>
            <a:schemeClr val="bg1"/>
          </a:solidFill>
          <a:ln w="28575">
            <a:solidFill>
              <a:schemeClr val="tx1"/>
            </a:solidFill>
          </a:ln>
        </p:spPr>
        <p:txBody>
          <a:bodyPr wrap="square" rtlCol="0">
            <a:spAutoFit/>
          </a:bodyPr>
          <a:lstStyle/>
          <a:p>
            <a:pPr algn="ctr"/>
            <a:r>
              <a:rPr lang="en-US" dirty="0">
                <a:latin typeface="Arial" panose="020B0604020202020204" pitchFamily="34" charset="0"/>
                <a:cs typeface="Arial" panose="020B0604020202020204" pitchFamily="34" charset="0"/>
              </a:rPr>
              <a:t>50 kg ha</a:t>
            </a:r>
            <a:r>
              <a:rPr lang="en-US" baseline="30000" dirty="0">
                <a:latin typeface="Arial" panose="020B0604020202020204" pitchFamily="34" charset="0"/>
                <a:cs typeface="Arial" panose="020B0604020202020204" pitchFamily="34" charset="0"/>
              </a:rPr>
              <a:t>-1</a:t>
            </a:r>
            <a:r>
              <a:rPr lang="en-US" dirty="0">
                <a:latin typeface="Arial" panose="020B0604020202020204" pitchFamily="34" charset="0"/>
                <a:cs typeface="Arial" panose="020B0604020202020204" pitchFamily="34" charset="0"/>
              </a:rPr>
              <a:t> yr</a:t>
            </a:r>
            <a:r>
              <a:rPr lang="en-US" baseline="30000" dirty="0">
                <a:latin typeface="Arial" panose="020B0604020202020204" pitchFamily="34" charset="0"/>
                <a:cs typeface="Arial" panose="020B0604020202020204" pitchFamily="34" charset="0"/>
              </a:rPr>
              <a:t>-1</a:t>
            </a:r>
            <a:r>
              <a:rPr lang="en-US" dirty="0">
                <a:latin typeface="Arial" panose="020B0604020202020204" pitchFamily="34" charset="0"/>
                <a:cs typeface="Arial" panose="020B0604020202020204" pitchFamily="34" charset="0"/>
              </a:rPr>
              <a:t> N; </a:t>
            </a:r>
          </a:p>
          <a:p>
            <a:pPr algn="ctr"/>
            <a:r>
              <a:rPr lang="en-US" dirty="0">
                <a:latin typeface="Arial" panose="020B0604020202020204" pitchFamily="34" charset="0"/>
                <a:cs typeface="Arial" panose="020B0604020202020204" pitchFamily="34" charset="0"/>
              </a:rPr>
              <a:t> 0 kg ha</a:t>
            </a:r>
            <a:r>
              <a:rPr lang="en-US" baseline="30000" dirty="0">
                <a:latin typeface="Arial" panose="020B0604020202020204" pitchFamily="34" charset="0"/>
                <a:cs typeface="Arial" panose="020B0604020202020204" pitchFamily="34" charset="0"/>
              </a:rPr>
              <a:t>-1</a:t>
            </a:r>
            <a:r>
              <a:rPr lang="en-US" dirty="0">
                <a:latin typeface="Arial" panose="020B0604020202020204" pitchFamily="34" charset="0"/>
                <a:cs typeface="Arial" panose="020B0604020202020204" pitchFamily="34" charset="0"/>
              </a:rPr>
              <a:t> yr</a:t>
            </a:r>
            <a:r>
              <a:rPr lang="en-US" baseline="30000" dirty="0">
                <a:latin typeface="Arial" panose="020B0604020202020204" pitchFamily="34" charset="0"/>
                <a:cs typeface="Arial" panose="020B0604020202020204" pitchFamily="34" charset="0"/>
              </a:rPr>
              <a:t>-1</a:t>
            </a:r>
            <a:r>
              <a:rPr lang="en-US" dirty="0">
                <a:latin typeface="Arial" panose="020B0604020202020204" pitchFamily="34" charset="0"/>
                <a:cs typeface="Arial" panose="020B0604020202020204" pitchFamily="34" charset="0"/>
              </a:rPr>
              <a:t> S</a:t>
            </a:r>
          </a:p>
        </p:txBody>
      </p:sp>
      <p:sp>
        <p:nvSpPr>
          <p:cNvPr id="13" name="TextBox 12">
            <a:extLst>
              <a:ext uri="{FF2B5EF4-FFF2-40B4-BE49-F238E27FC236}">
                <a16:creationId xmlns:a16="http://schemas.microsoft.com/office/drawing/2014/main" id="{84BDCC37-5679-9041-B0C3-416AA481E3ED}"/>
              </a:ext>
            </a:extLst>
          </p:cNvPr>
          <p:cNvSpPr txBox="1"/>
          <p:nvPr/>
        </p:nvSpPr>
        <p:spPr>
          <a:xfrm>
            <a:off x="504871" y="3802162"/>
            <a:ext cx="1978134" cy="646331"/>
          </a:xfrm>
          <a:prstGeom prst="rect">
            <a:avLst/>
          </a:prstGeom>
          <a:solidFill>
            <a:schemeClr val="accent4"/>
          </a:solidFill>
          <a:ln w="28575">
            <a:solidFill>
              <a:schemeClr val="tx1"/>
            </a:solidFill>
          </a:ln>
        </p:spPr>
        <p:txBody>
          <a:bodyPr wrap="square" rtlCol="0">
            <a:spAutoFit/>
          </a:bodyPr>
          <a:lstStyle/>
          <a:p>
            <a:pPr algn="ctr"/>
            <a:r>
              <a:rPr lang="en-US" dirty="0">
                <a:latin typeface="Arial" panose="020B0604020202020204" pitchFamily="34" charset="0"/>
                <a:cs typeface="Arial" panose="020B0604020202020204" pitchFamily="34" charset="0"/>
              </a:rPr>
              <a:t>   0 kg ha</a:t>
            </a:r>
            <a:r>
              <a:rPr lang="en-US" baseline="30000" dirty="0">
                <a:latin typeface="Arial" panose="020B0604020202020204" pitchFamily="34" charset="0"/>
                <a:cs typeface="Arial" panose="020B0604020202020204" pitchFamily="34" charset="0"/>
              </a:rPr>
              <a:t>-1</a:t>
            </a:r>
            <a:r>
              <a:rPr lang="en-US" dirty="0">
                <a:latin typeface="Arial" panose="020B0604020202020204" pitchFamily="34" charset="0"/>
                <a:cs typeface="Arial" panose="020B0604020202020204" pitchFamily="34" charset="0"/>
              </a:rPr>
              <a:t> yr</a:t>
            </a:r>
            <a:r>
              <a:rPr lang="en-US" baseline="30000" dirty="0">
                <a:latin typeface="Arial" panose="020B0604020202020204" pitchFamily="34" charset="0"/>
                <a:cs typeface="Arial" panose="020B0604020202020204" pitchFamily="34" charset="0"/>
              </a:rPr>
              <a:t>-1</a:t>
            </a:r>
            <a:r>
              <a:rPr lang="en-US" dirty="0">
                <a:latin typeface="Arial" panose="020B0604020202020204" pitchFamily="34" charset="0"/>
                <a:cs typeface="Arial" panose="020B0604020202020204" pitchFamily="34" charset="0"/>
              </a:rPr>
              <a:t> N; </a:t>
            </a:r>
          </a:p>
          <a:p>
            <a:pPr algn="ctr"/>
            <a:r>
              <a:rPr lang="en-US" dirty="0">
                <a:latin typeface="Arial" panose="020B0604020202020204" pitchFamily="34" charset="0"/>
                <a:cs typeface="Arial" panose="020B0604020202020204" pitchFamily="34" charset="0"/>
              </a:rPr>
              <a:t>57 kg ha</a:t>
            </a:r>
            <a:r>
              <a:rPr lang="en-US" baseline="30000" dirty="0">
                <a:latin typeface="Arial" panose="020B0604020202020204" pitchFamily="34" charset="0"/>
                <a:cs typeface="Arial" panose="020B0604020202020204" pitchFamily="34" charset="0"/>
              </a:rPr>
              <a:t>-1</a:t>
            </a:r>
            <a:r>
              <a:rPr lang="en-US" dirty="0">
                <a:latin typeface="Arial" panose="020B0604020202020204" pitchFamily="34" charset="0"/>
                <a:cs typeface="Arial" panose="020B0604020202020204" pitchFamily="34" charset="0"/>
              </a:rPr>
              <a:t> yr</a:t>
            </a:r>
            <a:r>
              <a:rPr lang="en-US" baseline="30000" dirty="0">
                <a:latin typeface="Arial" panose="020B0604020202020204" pitchFamily="34" charset="0"/>
                <a:cs typeface="Arial" panose="020B0604020202020204" pitchFamily="34" charset="0"/>
              </a:rPr>
              <a:t>-1</a:t>
            </a:r>
            <a:r>
              <a:rPr lang="en-US" dirty="0">
                <a:latin typeface="Arial" panose="020B0604020202020204" pitchFamily="34" charset="0"/>
                <a:cs typeface="Arial" panose="020B0604020202020204" pitchFamily="34" charset="0"/>
              </a:rPr>
              <a:t> S</a:t>
            </a:r>
          </a:p>
        </p:txBody>
      </p:sp>
      <p:sp>
        <p:nvSpPr>
          <p:cNvPr id="14" name="TextBox 13">
            <a:extLst>
              <a:ext uri="{FF2B5EF4-FFF2-40B4-BE49-F238E27FC236}">
                <a16:creationId xmlns:a16="http://schemas.microsoft.com/office/drawing/2014/main" id="{066F133B-FDA3-BE4F-B289-B1CD5BA80FB5}"/>
              </a:ext>
            </a:extLst>
          </p:cNvPr>
          <p:cNvSpPr txBox="1"/>
          <p:nvPr/>
        </p:nvSpPr>
        <p:spPr>
          <a:xfrm>
            <a:off x="504871" y="5666894"/>
            <a:ext cx="1978134" cy="646331"/>
          </a:xfrm>
          <a:prstGeom prst="rect">
            <a:avLst/>
          </a:prstGeom>
          <a:solidFill>
            <a:schemeClr val="accent4"/>
          </a:solidFill>
          <a:ln w="28575">
            <a:solidFill>
              <a:schemeClr val="tx1"/>
            </a:solidFill>
          </a:ln>
        </p:spPr>
        <p:txBody>
          <a:bodyPr wrap="square" rtlCol="0">
            <a:spAutoFit/>
          </a:bodyPr>
          <a:lstStyle/>
          <a:p>
            <a:pPr algn="ctr"/>
            <a:r>
              <a:rPr lang="en-US" dirty="0">
                <a:latin typeface="Arial" panose="020B0604020202020204" pitchFamily="34" charset="0"/>
                <a:cs typeface="Arial" panose="020B0604020202020204" pitchFamily="34" charset="0"/>
              </a:rPr>
              <a:t> 50 kg ha</a:t>
            </a:r>
            <a:r>
              <a:rPr lang="en-US" baseline="30000" dirty="0">
                <a:latin typeface="Arial" panose="020B0604020202020204" pitchFamily="34" charset="0"/>
                <a:cs typeface="Arial" panose="020B0604020202020204" pitchFamily="34" charset="0"/>
              </a:rPr>
              <a:t>-1</a:t>
            </a:r>
            <a:r>
              <a:rPr lang="en-US" dirty="0">
                <a:latin typeface="Arial" panose="020B0604020202020204" pitchFamily="34" charset="0"/>
                <a:cs typeface="Arial" panose="020B0604020202020204" pitchFamily="34" charset="0"/>
              </a:rPr>
              <a:t> yr</a:t>
            </a:r>
            <a:r>
              <a:rPr lang="en-US" baseline="30000" dirty="0">
                <a:latin typeface="Arial" panose="020B0604020202020204" pitchFamily="34" charset="0"/>
                <a:cs typeface="Arial" panose="020B0604020202020204" pitchFamily="34" charset="0"/>
              </a:rPr>
              <a:t>-1</a:t>
            </a:r>
            <a:r>
              <a:rPr lang="en-US" dirty="0">
                <a:latin typeface="Arial" panose="020B0604020202020204" pitchFamily="34" charset="0"/>
                <a:cs typeface="Arial" panose="020B0604020202020204" pitchFamily="34" charset="0"/>
              </a:rPr>
              <a:t> N; 57 kg ha</a:t>
            </a:r>
            <a:r>
              <a:rPr lang="en-US" baseline="30000" dirty="0">
                <a:latin typeface="Arial" panose="020B0604020202020204" pitchFamily="34" charset="0"/>
                <a:cs typeface="Arial" panose="020B0604020202020204" pitchFamily="34" charset="0"/>
              </a:rPr>
              <a:t>-1</a:t>
            </a:r>
            <a:r>
              <a:rPr lang="en-US" dirty="0">
                <a:latin typeface="Arial" panose="020B0604020202020204" pitchFamily="34" charset="0"/>
                <a:cs typeface="Arial" panose="020B0604020202020204" pitchFamily="34" charset="0"/>
              </a:rPr>
              <a:t> yr</a:t>
            </a:r>
            <a:r>
              <a:rPr lang="en-US" baseline="30000" dirty="0">
                <a:latin typeface="Arial" panose="020B0604020202020204" pitchFamily="34" charset="0"/>
                <a:cs typeface="Arial" panose="020B0604020202020204" pitchFamily="34" charset="0"/>
              </a:rPr>
              <a:t>-1</a:t>
            </a:r>
            <a:r>
              <a:rPr lang="en-US" dirty="0">
                <a:latin typeface="Arial" panose="020B0604020202020204" pitchFamily="34" charset="0"/>
                <a:cs typeface="Arial" panose="020B0604020202020204" pitchFamily="34" charset="0"/>
              </a:rPr>
              <a:t> S</a:t>
            </a:r>
          </a:p>
        </p:txBody>
      </p:sp>
      <p:sp>
        <p:nvSpPr>
          <p:cNvPr id="15" name="TextBox 14">
            <a:extLst>
              <a:ext uri="{FF2B5EF4-FFF2-40B4-BE49-F238E27FC236}">
                <a16:creationId xmlns:a16="http://schemas.microsoft.com/office/drawing/2014/main" id="{7C4930DE-2FDA-6048-BBC1-F5D751306DFA}"/>
              </a:ext>
            </a:extLst>
          </p:cNvPr>
          <p:cNvSpPr txBox="1"/>
          <p:nvPr/>
        </p:nvSpPr>
        <p:spPr>
          <a:xfrm>
            <a:off x="504871" y="2869796"/>
            <a:ext cx="1978134" cy="646331"/>
          </a:xfrm>
          <a:prstGeom prst="rect">
            <a:avLst/>
          </a:prstGeom>
          <a:solidFill>
            <a:schemeClr val="bg1"/>
          </a:solidFill>
          <a:ln w="28575">
            <a:solidFill>
              <a:schemeClr val="tx1"/>
            </a:solidFill>
          </a:ln>
        </p:spPr>
        <p:txBody>
          <a:bodyPr wrap="square" rtlCol="0">
            <a:spAutoFit/>
          </a:bodyPr>
          <a:lstStyle/>
          <a:p>
            <a:pPr algn="ctr"/>
            <a:r>
              <a:rPr lang="en-US" dirty="0">
                <a:latin typeface="Arial" panose="020B0604020202020204" pitchFamily="34" charset="0"/>
                <a:cs typeface="Arial" panose="020B0604020202020204" pitchFamily="34" charset="0"/>
              </a:rPr>
              <a:t> 0 kg ha</a:t>
            </a:r>
            <a:r>
              <a:rPr lang="en-US" baseline="30000" dirty="0">
                <a:latin typeface="Arial" panose="020B0604020202020204" pitchFamily="34" charset="0"/>
                <a:cs typeface="Arial" panose="020B0604020202020204" pitchFamily="34" charset="0"/>
              </a:rPr>
              <a:t>-1</a:t>
            </a:r>
            <a:r>
              <a:rPr lang="en-US" dirty="0">
                <a:latin typeface="Arial" panose="020B0604020202020204" pitchFamily="34" charset="0"/>
                <a:cs typeface="Arial" panose="020B0604020202020204" pitchFamily="34" charset="0"/>
              </a:rPr>
              <a:t> yr</a:t>
            </a:r>
            <a:r>
              <a:rPr lang="en-US" baseline="30000" dirty="0">
                <a:latin typeface="Arial" panose="020B0604020202020204" pitchFamily="34" charset="0"/>
                <a:cs typeface="Arial" panose="020B0604020202020204" pitchFamily="34" charset="0"/>
              </a:rPr>
              <a:t>-1</a:t>
            </a:r>
            <a:r>
              <a:rPr lang="en-US" dirty="0">
                <a:latin typeface="Arial" panose="020B0604020202020204" pitchFamily="34" charset="0"/>
                <a:cs typeface="Arial" panose="020B0604020202020204" pitchFamily="34" charset="0"/>
              </a:rPr>
              <a:t> N; 0 kg ha</a:t>
            </a:r>
            <a:r>
              <a:rPr lang="en-US" baseline="30000" dirty="0">
                <a:latin typeface="Arial" panose="020B0604020202020204" pitchFamily="34" charset="0"/>
                <a:cs typeface="Arial" panose="020B0604020202020204" pitchFamily="34" charset="0"/>
              </a:rPr>
              <a:t>-1</a:t>
            </a:r>
            <a:r>
              <a:rPr lang="en-US" dirty="0">
                <a:latin typeface="Arial" panose="020B0604020202020204" pitchFamily="34" charset="0"/>
                <a:cs typeface="Arial" panose="020B0604020202020204" pitchFamily="34" charset="0"/>
              </a:rPr>
              <a:t> yr</a:t>
            </a:r>
            <a:r>
              <a:rPr lang="en-US" baseline="30000" dirty="0">
                <a:latin typeface="Arial" panose="020B0604020202020204" pitchFamily="34" charset="0"/>
                <a:cs typeface="Arial" panose="020B0604020202020204" pitchFamily="34" charset="0"/>
              </a:rPr>
              <a:t>-1</a:t>
            </a:r>
            <a:r>
              <a:rPr lang="en-US" dirty="0">
                <a:latin typeface="Arial" panose="020B0604020202020204" pitchFamily="34" charset="0"/>
                <a:cs typeface="Arial" panose="020B0604020202020204" pitchFamily="34" charset="0"/>
              </a:rPr>
              <a:t> S</a:t>
            </a:r>
          </a:p>
        </p:txBody>
      </p:sp>
      <p:pic>
        <p:nvPicPr>
          <p:cNvPr id="6" name="Picture 5" descr="Map&#10;&#10;Description automatically generated">
            <a:extLst>
              <a:ext uri="{FF2B5EF4-FFF2-40B4-BE49-F238E27FC236}">
                <a16:creationId xmlns:a16="http://schemas.microsoft.com/office/drawing/2014/main" id="{B0CED5F8-84E9-9E41-9180-92EB16CBA0EC}"/>
              </a:ext>
            </a:extLst>
          </p:cNvPr>
          <p:cNvPicPr>
            <a:picLocks noChangeAspect="1"/>
          </p:cNvPicPr>
          <p:nvPr/>
        </p:nvPicPr>
        <p:blipFill rotWithShape="1">
          <a:blip r:embed="rId3"/>
          <a:srcRect l="20009" r="17841" b="2558"/>
          <a:stretch/>
        </p:blipFill>
        <p:spPr>
          <a:xfrm>
            <a:off x="5797088" y="142292"/>
            <a:ext cx="6394912" cy="6684178"/>
          </a:xfrm>
          <a:prstGeom prst="rect">
            <a:avLst/>
          </a:prstGeom>
        </p:spPr>
      </p:pic>
    </p:spTree>
    <p:extLst>
      <p:ext uri="{BB962C8B-B14F-4D97-AF65-F5344CB8AC3E}">
        <p14:creationId xmlns:p14="http://schemas.microsoft.com/office/powerpoint/2010/main" val="3103347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C2D1E-C895-D647-89AF-47029D230E45}"/>
              </a:ext>
            </a:extLst>
          </p:cNvPr>
          <p:cNvSpPr>
            <a:spLocks noGrp="1"/>
          </p:cNvSpPr>
          <p:nvPr>
            <p:ph type="title"/>
          </p:nvPr>
        </p:nvSpPr>
        <p:spPr/>
        <p:txBody>
          <a:bodyPr/>
          <a:lstStyle/>
          <a:p>
            <a:r>
              <a:rPr lang="en-US" dirty="0"/>
              <a:t>Soil nitrogen availability </a:t>
            </a:r>
            <a:endParaRPr lang="en-US"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F0831393-F280-68E0-8431-A3F4545A0517}"/>
              </a:ext>
            </a:extLst>
          </p:cNvPr>
          <p:cNvSpPr>
            <a:spLocks/>
          </p:cNvSpPr>
          <p:nvPr/>
        </p:nvSpPr>
        <p:spPr>
          <a:xfrm>
            <a:off x="7119642" y="1690688"/>
            <a:ext cx="4114800" cy="4114800"/>
          </a:xfrm>
          <a:prstGeom prst="rect">
            <a:avLst/>
          </a:prstGeom>
          <a:solidFill>
            <a:schemeClr val="accent6">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D294332F-CBD1-95B3-AD2E-21A2DF48B215}"/>
              </a:ext>
            </a:extLst>
          </p:cNvPr>
          <p:cNvSpPr txBox="1"/>
          <p:nvPr/>
        </p:nvSpPr>
        <p:spPr>
          <a:xfrm>
            <a:off x="7151541" y="1733220"/>
            <a:ext cx="825867" cy="646331"/>
          </a:xfrm>
          <a:prstGeom prst="rect">
            <a:avLst/>
          </a:prstGeom>
          <a:noFill/>
        </p:spPr>
        <p:txBody>
          <a:bodyPr wrap="none" rtlCol="0">
            <a:spAutoFit/>
          </a:bodyPr>
          <a:lstStyle/>
          <a:p>
            <a:r>
              <a:rPr lang="en-US" sz="3600" dirty="0">
                <a:latin typeface="Arial" panose="020B0604020202020204" pitchFamily="34" charset="0"/>
                <a:cs typeface="Arial" panose="020B0604020202020204" pitchFamily="34" charset="0"/>
              </a:rPr>
              <a:t>RB</a:t>
            </a:r>
          </a:p>
        </p:txBody>
      </p:sp>
      <p:sp>
        <p:nvSpPr>
          <p:cNvPr id="12" name="TextBox 11">
            <a:extLst>
              <a:ext uri="{FF2B5EF4-FFF2-40B4-BE49-F238E27FC236}">
                <a16:creationId xmlns:a16="http://schemas.microsoft.com/office/drawing/2014/main" id="{47D27C37-9BC7-84D8-0A47-B1E5A7DD436B}"/>
              </a:ext>
            </a:extLst>
          </p:cNvPr>
          <p:cNvSpPr txBox="1"/>
          <p:nvPr/>
        </p:nvSpPr>
        <p:spPr>
          <a:xfrm>
            <a:off x="10408575" y="1716790"/>
            <a:ext cx="825867" cy="646331"/>
          </a:xfrm>
          <a:prstGeom prst="rect">
            <a:avLst/>
          </a:prstGeom>
          <a:noFill/>
        </p:spPr>
        <p:txBody>
          <a:bodyPr wrap="none" rtlCol="0">
            <a:spAutoFit/>
          </a:bodyPr>
          <a:lstStyle/>
          <a:p>
            <a:r>
              <a:rPr lang="en-US" sz="3600" dirty="0">
                <a:latin typeface="Arial" panose="020B0604020202020204" pitchFamily="34" charset="0"/>
                <a:cs typeface="Arial" panose="020B0604020202020204" pitchFamily="34" charset="0"/>
              </a:rPr>
              <a:t>RB</a:t>
            </a:r>
          </a:p>
        </p:txBody>
      </p:sp>
      <p:sp>
        <p:nvSpPr>
          <p:cNvPr id="13" name="TextBox 12">
            <a:extLst>
              <a:ext uri="{FF2B5EF4-FFF2-40B4-BE49-F238E27FC236}">
                <a16:creationId xmlns:a16="http://schemas.microsoft.com/office/drawing/2014/main" id="{012C8B47-D6EC-EE95-4A4A-B1592DABF282}"/>
              </a:ext>
            </a:extLst>
          </p:cNvPr>
          <p:cNvSpPr txBox="1"/>
          <p:nvPr/>
        </p:nvSpPr>
        <p:spPr>
          <a:xfrm>
            <a:off x="8764108" y="3343085"/>
            <a:ext cx="825867" cy="646331"/>
          </a:xfrm>
          <a:prstGeom prst="rect">
            <a:avLst/>
          </a:prstGeom>
          <a:noFill/>
        </p:spPr>
        <p:txBody>
          <a:bodyPr wrap="none" rtlCol="0">
            <a:spAutoFit/>
          </a:bodyPr>
          <a:lstStyle/>
          <a:p>
            <a:r>
              <a:rPr lang="en-US" sz="3600" dirty="0">
                <a:latin typeface="Arial" panose="020B0604020202020204" pitchFamily="34" charset="0"/>
                <a:cs typeface="Arial" panose="020B0604020202020204" pitchFamily="34" charset="0"/>
              </a:rPr>
              <a:t>RB</a:t>
            </a:r>
          </a:p>
        </p:txBody>
      </p:sp>
      <p:sp>
        <p:nvSpPr>
          <p:cNvPr id="14" name="TextBox 13">
            <a:extLst>
              <a:ext uri="{FF2B5EF4-FFF2-40B4-BE49-F238E27FC236}">
                <a16:creationId xmlns:a16="http://schemas.microsoft.com/office/drawing/2014/main" id="{1733AA84-5BFF-823E-2142-9949F1E5F1FD}"/>
              </a:ext>
            </a:extLst>
          </p:cNvPr>
          <p:cNvSpPr txBox="1"/>
          <p:nvPr/>
        </p:nvSpPr>
        <p:spPr>
          <a:xfrm>
            <a:off x="7156650" y="5201688"/>
            <a:ext cx="825867" cy="646331"/>
          </a:xfrm>
          <a:prstGeom prst="rect">
            <a:avLst/>
          </a:prstGeom>
          <a:noFill/>
        </p:spPr>
        <p:txBody>
          <a:bodyPr wrap="none" rtlCol="0">
            <a:spAutoFit/>
          </a:bodyPr>
          <a:lstStyle/>
          <a:p>
            <a:r>
              <a:rPr lang="en-US" sz="3600" dirty="0">
                <a:latin typeface="Arial" panose="020B0604020202020204" pitchFamily="34" charset="0"/>
                <a:cs typeface="Arial" panose="020B0604020202020204" pitchFamily="34" charset="0"/>
              </a:rPr>
              <a:t>RB</a:t>
            </a:r>
          </a:p>
        </p:txBody>
      </p:sp>
      <p:sp>
        <p:nvSpPr>
          <p:cNvPr id="15" name="TextBox 14">
            <a:extLst>
              <a:ext uri="{FF2B5EF4-FFF2-40B4-BE49-F238E27FC236}">
                <a16:creationId xmlns:a16="http://schemas.microsoft.com/office/drawing/2014/main" id="{2C3FE322-5D2A-16C0-2719-F3CC7422F2C3}"/>
              </a:ext>
            </a:extLst>
          </p:cNvPr>
          <p:cNvSpPr txBox="1"/>
          <p:nvPr/>
        </p:nvSpPr>
        <p:spPr>
          <a:xfrm>
            <a:off x="10413684" y="5185258"/>
            <a:ext cx="825867" cy="646331"/>
          </a:xfrm>
          <a:prstGeom prst="rect">
            <a:avLst/>
          </a:prstGeom>
          <a:noFill/>
        </p:spPr>
        <p:txBody>
          <a:bodyPr wrap="none" rtlCol="0">
            <a:spAutoFit/>
          </a:bodyPr>
          <a:lstStyle/>
          <a:p>
            <a:r>
              <a:rPr lang="en-US" sz="3600" dirty="0">
                <a:latin typeface="Arial" panose="020B0604020202020204" pitchFamily="34" charset="0"/>
                <a:cs typeface="Arial" panose="020B0604020202020204" pitchFamily="34" charset="0"/>
              </a:rPr>
              <a:t>RB</a:t>
            </a:r>
          </a:p>
        </p:txBody>
      </p:sp>
      <p:pic>
        <p:nvPicPr>
          <p:cNvPr id="17" name="Picture 16">
            <a:extLst>
              <a:ext uri="{FF2B5EF4-FFF2-40B4-BE49-F238E27FC236}">
                <a16:creationId xmlns:a16="http://schemas.microsoft.com/office/drawing/2014/main" id="{29884A0C-0038-11BF-D7FB-68DF40838DA7}"/>
              </a:ext>
            </a:extLst>
          </p:cNvPr>
          <p:cNvPicPr>
            <a:picLocks noChangeAspect="1"/>
          </p:cNvPicPr>
          <p:nvPr/>
        </p:nvPicPr>
        <p:blipFill>
          <a:blip r:embed="rId3"/>
          <a:stretch>
            <a:fillRect/>
          </a:stretch>
        </p:blipFill>
        <p:spPr>
          <a:xfrm>
            <a:off x="495986" y="1702825"/>
            <a:ext cx="5525909" cy="4144431"/>
          </a:xfrm>
          <a:prstGeom prst="rect">
            <a:avLst/>
          </a:prstGeom>
          <a:ln w="12700">
            <a:solidFill>
              <a:schemeClr val="tx1"/>
            </a:solidFill>
          </a:ln>
        </p:spPr>
      </p:pic>
      <p:sp>
        <p:nvSpPr>
          <p:cNvPr id="20" name="TextBox 19">
            <a:extLst>
              <a:ext uri="{FF2B5EF4-FFF2-40B4-BE49-F238E27FC236}">
                <a16:creationId xmlns:a16="http://schemas.microsoft.com/office/drawing/2014/main" id="{E6918F15-7B76-94D1-CCF5-E3F5399D5041}"/>
              </a:ext>
            </a:extLst>
          </p:cNvPr>
          <p:cNvSpPr txBox="1"/>
          <p:nvPr/>
        </p:nvSpPr>
        <p:spPr>
          <a:xfrm>
            <a:off x="496134" y="5462254"/>
            <a:ext cx="5464958" cy="338554"/>
          </a:xfrm>
          <a:prstGeom prst="rect">
            <a:avLst/>
          </a:prstGeom>
          <a:noFill/>
        </p:spPr>
        <p:txBody>
          <a:bodyPr wrap="none" rtlCol="0">
            <a:spAutoFit/>
          </a:bodyPr>
          <a:lstStyle/>
          <a:p>
            <a:r>
              <a:rPr lang="en-US" sz="1600" dirty="0">
                <a:latin typeface="Arial" panose="020B0604020202020204" pitchFamily="34" charset="0"/>
                <a:cs typeface="Arial" panose="020B0604020202020204" pitchFamily="34" charset="0"/>
              </a:rPr>
              <a:t>Ion exchange resin bag (collects anions/cations over time)</a:t>
            </a:r>
          </a:p>
        </p:txBody>
      </p:sp>
      <p:sp>
        <p:nvSpPr>
          <p:cNvPr id="21" name="TextBox 20">
            <a:extLst>
              <a:ext uri="{FF2B5EF4-FFF2-40B4-BE49-F238E27FC236}">
                <a16:creationId xmlns:a16="http://schemas.microsoft.com/office/drawing/2014/main" id="{ABC485C1-3D14-E41A-244E-3E90CAD009BF}"/>
              </a:ext>
            </a:extLst>
          </p:cNvPr>
          <p:cNvSpPr txBox="1"/>
          <p:nvPr/>
        </p:nvSpPr>
        <p:spPr>
          <a:xfrm>
            <a:off x="190500" y="6262042"/>
            <a:ext cx="11969943" cy="461665"/>
          </a:xfrm>
          <a:prstGeom prst="rect">
            <a:avLst/>
          </a:prstGeom>
          <a:noFill/>
        </p:spPr>
        <p:txBody>
          <a:bodyPr wrap="none" rtlCol="0">
            <a:spAutoFit/>
          </a:bodyPr>
          <a:lstStyle/>
          <a:p>
            <a:r>
              <a:rPr lang="en-US" sz="2400" dirty="0">
                <a:latin typeface="Arial" panose="020B0604020202020204" pitchFamily="34" charset="0"/>
                <a:cs typeface="Arial" panose="020B0604020202020204" pitchFamily="34" charset="0"/>
              </a:rPr>
              <a:t>Soil N availability = sum of [NH4-N] and [NO3-N] averaged across all resin bags in plot</a:t>
            </a:r>
          </a:p>
        </p:txBody>
      </p:sp>
      <p:pic>
        <p:nvPicPr>
          <p:cNvPr id="26" name="Graphic 25" descr="Deciduous tree with solid fill">
            <a:extLst>
              <a:ext uri="{FF2B5EF4-FFF2-40B4-BE49-F238E27FC236}">
                <a16:creationId xmlns:a16="http://schemas.microsoft.com/office/drawing/2014/main" id="{8B954C39-885A-1AD1-C0A1-30B504AF89D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590938" y="1984369"/>
            <a:ext cx="914400" cy="914400"/>
          </a:xfrm>
          <a:prstGeom prst="rect">
            <a:avLst/>
          </a:prstGeom>
        </p:spPr>
      </p:pic>
      <p:pic>
        <p:nvPicPr>
          <p:cNvPr id="27" name="Graphic 26" descr="Deciduous tree with solid fill">
            <a:extLst>
              <a:ext uri="{FF2B5EF4-FFF2-40B4-BE49-F238E27FC236}">
                <a16:creationId xmlns:a16="http://schemas.microsoft.com/office/drawing/2014/main" id="{FA1C42FD-6C7D-301C-7DF7-C81A441ECB7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983539" y="2458810"/>
            <a:ext cx="914400" cy="914400"/>
          </a:xfrm>
          <a:prstGeom prst="rect">
            <a:avLst/>
          </a:prstGeom>
        </p:spPr>
      </p:pic>
      <p:pic>
        <p:nvPicPr>
          <p:cNvPr id="28" name="Graphic 27" descr="Deciduous tree with solid fill">
            <a:extLst>
              <a:ext uri="{FF2B5EF4-FFF2-40B4-BE49-F238E27FC236}">
                <a16:creationId xmlns:a16="http://schemas.microsoft.com/office/drawing/2014/main" id="{64909026-CEFB-CFBC-B24A-4768760D20C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446254" y="2930240"/>
            <a:ext cx="914400" cy="914400"/>
          </a:xfrm>
          <a:prstGeom prst="rect">
            <a:avLst/>
          </a:prstGeom>
        </p:spPr>
      </p:pic>
      <p:pic>
        <p:nvPicPr>
          <p:cNvPr id="29" name="Graphic 28" descr="Deciduous tree with solid fill">
            <a:extLst>
              <a:ext uri="{FF2B5EF4-FFF2-40B4-BE49-F238E27FC236}">
                <a16:creationId xmlns:a16="http://schemas.microsoft.com/office/drawing/2014/main" id="{618DB18E-FB0E-3F92-BA5C-6C5120FA576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827859" y="4025533"/>
            <a:ext cx="914400" cy="914400"/>
          </a:xfrm>
          <a:prstGeom prst="rect">
            <a:avLst/>
          </a:prstGeom>
        </p:spPr>
      </p:pic>
      <p:pic>
        <p:nvPicPr>
          <p:cNvPr id="30" name="Graphic 29" descr="Deciduous tree with solid fill">
            <a:extLst>
              <a:ext uri="{FF2B5EF4-FFF2-40B4-BE49-F238E27FC236}">
                <a16:creationId xmlns:a16="http://schemas.microsoft.com/office/drawing/2014/main" id="{AB25C992-5B65-4F15-E9BF-BBD7CD75ADC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180346" y="4325730"/>
            <a:ext cx="914400" cy="914400"/>
          </a:xfrm>
          <a:prstGeom prst="rect">
            <a:avLst/>
          </a:prstGeom>
        </p:spPr>
      </p:pic>
    </p:spTree>
    <p:extLst>
      <p:ext uri="{BB962C8B-B14F-4D97-AF65-F5344CB8AC3E}">
        <p14:creationId xmlns:p14="http://schemas.microsoft.com/office/powerpoint/2010/main" val="15683720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C2D1E-C895-D647-89AF-47029D230E45}"/>
              </a:ext>
            </a:extLst>
          </p:cNvPr>
          <p:cNvSpPr>
            <a:spLocks noGrp="1"/>
          </p:cNvSpPr>
          <p:nvPr>
            <p:ph type="title"/>
          </p:nvPr>
        </p:nvSpPr>
        <p:spPr/>
        <p:txBody>
          <a:bodyPr/>
          <a:lstStyle/>
          <a:p>
            <a:r>
              <a:rPr lang="en-US" dirty="0"/>
              <a:t>Top canopy leaf measurements</a:t>
            </a:r>
            <a:endParaRPr lang="en-US"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583915DB-10A2-5542-8979-95DE995E4A6D}"/>
              </a:ext>
            </a:extLst>
          </p:cNvPr>
          <p:cNvSpPr txBox="1"/>
          <p:nvPr/>
        </p:nvSpPr>
        <p:spPr>
          <a:xfrm>
            <a:off x="251846" y="2199103"/>
            <a:ext cx="3827266" cy="3600986"/>
          </a:xfrm>
          <a:prstGeom prst="rect">
            <a:avLst/>
          </a:prstGeom>
          <a:ln w="28575">
            <a:noFill/>
          </a:ln>
        </p:spPr>
        <p:style>
          <a:lnRef idx="2">
            <a:schemeClr val="dk1"/>
          </a:lnRef>
          <a:fillRef idx="1">
            <a:schemeClr val="lt1"/>
          </a:fillRef>
          <a:effectRef idx="0">
            <a:schemeClr val="dk1"/>
          </a:effectRef>
          <a:fontRef idx="minor">
            <a:schemeClr val="dk1"/>
          </a:fontRef>
        </p:style>
        <p:txBody>
          <a:bodyPr wrap="square" rtlCol="0">
            <a:spAutoFit/>
          </a:bodyPr>
          <a:lstStyle/>
          <a:p>
            <a:pPr marL="285750" indent="-285750">
              <a:buFont typeface="Arial" panose="020B0604020202020204" pitchFamily="34" charset="0"/>
              <a:buChar char="•"/>
            </a:pPr>
            <a:r>
              <a:rPr lang="en-US" sz="2400" dirty="0"/>
              <a:t>Net photosynthesis and biochemical process rates</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Leaf nitrogen per leaf area</a:t>
            </a:r>
          </a:p>
          <a:p>
            <a:endParaRPr lang="en-US" sz="2400" dirty="0"/>
          </a:p>
          <a:p>
            <a:pPr marL="285750" indent="-285750">
              <a:buFont typeface="Arial" panose="020B0604020202020204" pitchFamily="34" charset="0"/>
              <a:buChar char="•"/>
            </a:pPr>
            <a:r>
              <a:rPr lang="en-US" sz="2400" dirty="0"/>
              <a:t>PNUE; leaf </a:t>
            </a:r>
            <a:r>
              <a:rPr lang="en-US" sz="2400" baseline="30000" dirty="0"/>
              <a:t>13</a:t>
            </a:r>
            <a:r>
              <a:rPr lang="en-US" sz="2400" dirty="0"/>
              <a:t>C (WUE proxy)</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err="1"/>
              <a:t>N</a:t>
            </a:r>
            <a:r>
              <a:rPr lang="en-US" sz="2400" baseline="-25000" dirty="0" err="1"/>
              <a:t>area</a:t>
            </a:r>
            <a:r>
              <a:rPr lang="en-US" sz="2400" dirty="0" err="1"/>
              <a:t>:g</a:t>
            </a:r>
            <a:r>
              <a:rPr lang="en-US" sz="2400" baseline="-25000" dirty="0" err="1"/>
              <a:t>s</a:t>
            </a:r>
            <a:r>
              <a:rPr lang="en-US" sz="2400" dirty="0"/>
              <a:t>; </a:t>
            </a:r>
            <a:r>
              <a:rPr lang="en-US" sz="2400" dirty="0" err="1"/>
              <a:t>V</a:t>
            </a:r>
            <a:r>
              <a:rPr lang="en-US" sz="2400" baseline="-25000" dirty="0" err="1"/>
              <a:t>cmax</a:t>
            </a:r>
            <a:r>
              <a:rPr lang="en-US" sz="2400" dirty="0" err="1"/>
              <a:t>:g</a:t>
            </a:r>
            <a:r>
              <a:rPr lang="en-US" sz="2400" baseline="-25000" dirty="0" err="1"/>
              <a:t>s</a:t>
            </a:r>
            <a:endParaRPr lang="en-US" sz="2400" dirty="0"/>
          </a:p>
          <a:p>
            <a:endParaRPr lang="en-US" sz="1200" dirty="0"/>
          </a:p>
        </p:txBody>
      </p:sp>
      <p:pic>
        <p:nvPicPr>
          <p:cNvPr id="7" name="Picture 6" descr="A picture containing outdoor&#10;&#10;Description automatically generated">
            <a:extLst>
              <a:ext uri="{FF2B5EF4-FFF2-40B4-BE49-F238E27FC236}">
                <a16:creationId xmlns:a16="http://schemas.microsoft.com/office/drawing/2014/main" id="{36CBF569-0310-3A63-DC53-3D8612791122}"/>
              </a:ext>
            </a:extLst>
          </p:cNvPr>
          <p:cNvPicPr>
            <a:picLocks noChangeAspect="1"/>
          </p:cNvPicPr>
          <p:nvPr/>
        </p:nvPicPr>
        <p:blipFill>
          <a:blip r:embed="rId3"/>
          <a:stretch>
            <a:fillRect/>
          </a:stretch>
        </p:blipFill>
        <p:spPr>
          <a:xfrm rot="5400000">
            <a:off x="7512958" y="2178959"/>
            <a:ext cx="5347476" cy="4010607"/>
          </a:xfrm>
          <a:prstGeom prst="rect">
            <a:avLst/>
          </a:prstGeom>
          <a:ln w="12700">
            <a:solidFill>
              <a:schemeClr val="tx1"/>
            </a:solidFill>
          </a:ln>
        </p:spPr>
      </p:pic>
      <p:pic>
        <p:nvPicPr>
          <p:cNvPr id="10" name="Picture 9" descr="A picture containing outdoor&#10;&#10;Description automatically generated">
            <a:extLst>
              <a:ext uri="{FF2B5EF4-FFF2-40B4-BE49-F238E27FC236}">
                <a16:creationId xmlns:a16="http://schemas.microsoft.com/office/drawing/2014/main" id="{5D9315A5-C5A3-40CA-C983-ACA4FABC4FEB}"/>
              </a:ext>
            </a:extLst>
          </p:cNvPr>
          <p:cNvPicPr>
            <a:picLocks noChangeAspect="1"/>
          </p:cNvPicPr>
          <p:nvPr/>
        </p:nvPicPr>
        <p:blipFill>
          <a:blip r:embed="rId4"/>
          <a:stretch>
            <a:fillRect/>
          </a:stretch>
        </p:blipFill>
        <p:spPr>
          <a:xfrm rot="5400000">
            <a:off x="3491716" y="2178958"/>
            <a:ext cx="5347477" cy="4010608"/>
          </a:xfrm>
          <a:prstGeom prst="rect">
            <a:avLst/>
          </a:prstGeom>
          <a:ln w="12700">
            <a:solidFill>
              <a:schemeClr val="tx1"/>
            </a:solidFill>
          </a:ln>
        </p:spPr>
      </p:pic>
    </p:spTree>
    <p:extLst>
      <p:ext uri="{BB962C8B-B14F-4D97-AF65-F5344CB8AC3E}">
        <p14:creationId xmlns:p14="http://schemas.microsoft.com/office/powerpoint/2010/main" val="12787582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A6E5E910-DFF8-6469-3A1C-679B989D463E}"/>
              </a:ext>
            </a:extLst>
          </p:cNvPr>
          <p:cNvSpPr>
            <a:spLocks noGrp="1"/>
          </p:cNvSpPr>
          <p:nvPr>
            <p:ph type="title"/>
          </p:nvPr>
        </p:nvSpPr>
        <p:spPr>
          <a:xfrm>
            <a:off x="838200" y="365125"/>
            <a:ext cx="11208488" cy="1325563"/>
          </a:xfrm>
        </p:spPr>
        <p:txBody>
          <a:bodyPr>
            <a:normAutofit/>
          </a:bodyPr>
          <a:lstStyle/>
          <a:p>
            <a:r>
              <a:rPr lang="en-US" dirty="0">
                <a:latin typeface="Arial" panose="020B0604020202020204" pitchFamily="34" charset="0"/>
                <a:cs typeface="Arial" panose="020B0604020202020204" pitchFamily="34" charset="0"/>
              </a:rPr>
              <a:t>Soil nitrogen availability generally increased leaf nitrogen allocation</a:t>
            </a:r>
            <a:endParaRPr lang="en-US" dirty="0"/>
          </a:p>
        </p:txBody>
      </p:sp>
      <p:sp>
        <p:nvSpPr>
          <p:cNvPr id="19" name="Rectangle 18">
            <a:extLst>
              <a:ext uri="{FF2B5EF4-FFF2-40B4-BE49-F238E27FC236}">
                <a16:creationId xmlns:a16="http://schemas.microsoft.com/office/drawing/2014/main" id="{4812E3BF-63FE-A736-1067-779678C31822}"/>
              </a:ext>
            </a:extLst>
          </p:cNvPr>
          <p:cNvSpPr/>
          <p:nvPr/>
        </p:nvSpPr>
        <p:spPr>
          <a:xfrm>
            <a:off x="6011056" y="2073729"/>
            <a:ext cx="3814348" cy="33950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descr="Chart, scatter chart&#10;&#10;Description automatically generated">
            <a:extLst>
              <a:ext uri="{FF2B5EF4-FFF2-40B4-BE49-F238E27FC236}">
                <a16:creationId xmlns:a16="http://schemas.microsoft.com/office/drawing/2014/main" id="{E71313C8-F923-604F-2E73-C626C8A5E673}"/>
              </a:ext>
            </a:extLst>
          </p:cNvPr>
          <p:cNvPicPr>
            <a:picLocks noChangeAspect="1"/>
          </p:cNvPicPr>
          <p:nvPr/>
        </p:nvPicPr>
        <p:blipFill>
          <a:blip r:embed="rId2"/>
          <a:stretch>
            <a:fillRect/>
          </a:stretch>
        </p:blipFill>
        <p:spPr>
          <a:xfrm>
            <a:off x="0" y="1920875"/>
            <a:ext cx="12192000" cy="4572000"/>
          </a:xfrm>
          <a:prstGeom prst="rect">
            <a:avLst/>
          </a:prstGeom>
        </p:spPr>
      </p:pic>
      <p:sp>
        <p:nvSpPr>
          <p:cNvPr id="22" name="Rectangle 21">
            <a:extLst>
              <a:ext uri="{FF2B5EF4-FFF2-40B4-BE49-F238E27FC236}">
                <a16:creationId xmlns:a16="http://schemas.microsoft.com/office/drawing/2014/main" id="{23446939-FCA6-D953-9706-E5C05DE38AF5}"/>
              </a:ext>
            </a:extLst>
          </p:cNvPr>
          <p:cNvSpPr/>
          <p:nvPr/>
        </p:nvSpPr>
        <p:spPr>
          <a:xfrm>
            <a:off x="6013938" y="2070588"/>
            <a:ext cx="3881804" cy="345814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393389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A6E5E910-DFF8-6469-3A1C-679B989D463E}"/>
              </a:ext>
            </a:extLst>
          </p:cNvPr>
          <p:cNvSpPr>
            <a:spLocks noGrp="1"/>
          </p:cNvSpPr>
          <p:nvPr>
            <p:ph type="title"/>
          </p:nvPr>
        </p:nvSpPr>
        <p:spPr>
          <a:xfrm>
            <a:off x="838200" y="365125"/>
            <a:ext cx="11208488" cy="1325563"/>
          </a:xfrm>
        </p:spPr>
        <p:txBody>
          <a:bodyPr>
            <a:normAutofit/>
          </a:bodyPr>
          <a:lstStyle/>
          <a:p>
            <a:r>
              <a:rPr lang="en-US" dirty="0">
                <a:latin typeface="Arial" panose="020B0604020202020204" pitchFamily="34" charset="0"/>
                <a:cs typeface="Arial" panose="020B0604020202020204" pitchFamily="34" charset="0"/>
              </a:rPr>
              <a:t>Soil nitrogen availability generally increased leaf nitrogen allocation, </a:t>
            </a:r>
            <a:r>
              <a:rPr lang="en-US" dirty="0">
                <a:solidFill>
                  <a:schemeClr val="accent2">
                    <a:lumMod val="75000"/>
                  </a:schemeClr>
                </a:solidFill>
                <a:latin typeface="Arial" panose="020B0604020202020204" pitchFamily="34" charset="0"/>
                <a:cs typeface="Arial" panose="020B0604020202020204" pitchFamily="34" charset="0"/>
              </a:rPr>
              <a:t>but not photosynthetic capacity</a:t>
            </a:r>
            <a:endParaRPr lang="en-US" dirty="0">
              <a:solidFill>
                <a:schemeClr val="accent2">
                  <a:lumMod val="75000"/>
                </a:schemeClr>
              </a:solidFill>
            </a:endParaRPr>
          </a:p>
        </p:txBody>
      </p:sp>
      <p:pic>
        <p:nvPicPr>
          <p:cNvPr id="6" name="Picture 5" descr="Chart, scatter chart&#10;&#10;Description automatically generated">
            <a:extLst>
              <a:ext uri="{FF2B5EF4-FFF2-40B4-BE49-F238E27FC236}">
                <a16:creationId xmlns:a16="http://schemas.microsoft.com/office/drawing/2014/main" id="{36B91E32-CD55-9B97-81A1-DC160B3909A7}"/>
              </a:ext>
            </a:extLst>
          </p:cNvPr>
          <p:cNvPicPr>
            <a:picLocks noChangeAspect="1"/>
          </p:cNvPicPr>
          <p:nvPr/>
        </p:nvPicPr>
        <p:blipFill>
          <a:blip r:embed="rId2"/>
          <a:stretch>
            <a:fillRect/>
          </a:stretch>
        </p:blipFill>
        <p:spPr>
          <a:xfrm>
            <a:off x="0" y="1920875"/>
            <a:ext cx="12192000" cy="4572000"/>
          </a:xfrm>
          <a:prstGeom prst="rect">
            <a:avLst/>
          </a:prstGeom>
        </p:spPr>
      </p:pic>
    </p:spTree>
    <p:extLst>
      <p:ext uri="{BB962C8B-B14F-4D97-AF65-F5344CB8AC3E}">
        <p14:creationId xmlns:p14="http://schemas.microsoft.com/office/powerpoint/2010/main" val="7879390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EF97C3-74BF-E178-BF86-3C9660601835}"/>
              </a:ext>
            </a:extLst>
          </p:cNvPr>
          <p:cNvSpPr>
            <a:spLocks noGrp="1"/>
          </p:cNvSpPr>
          <p:nvPr>
            <p:ph type="title"/>
          </p:nvPr>
        </p:nvSpPr>
        <p:spPr/>
        <p:txBody>
          <a:bodyPr>
            <a:normAutofit/>
          </a:bodyPr>
          <a:lstStyle/>
          <a:p>
            <a:r>
              <a:rPr lang="en-US" dirty="0"/>
              <a:t>These patterns drove a reduction in photosynthetic nitrogen-use efficiency with increasing soil nitrogen</a:t>
            </a:r>
            <a:endParaRPr lang="en-US" sz="3200" dirty="0">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BDE4D63F-5C17-17E7-8F28-23E975EE7C71}"/>
              </a:ext>
            </a:extLst>
          </p:cNvPr>
          <p:cNvSpPr/>
          <p:nvPr/>
        </p:nvSpPr>
        <p:spPr>
          <a:xfrm>
            <a:off x="6539023" y="2179674"/>
            <a:ext cx="3625703" cy="330672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descr="Chart, scatter chart&#10;&#10;Description automatically generated">
            <a:extLst>
              <a:ext uri="{FF2B5EF4-FFF2-40B4-BE49-F238E27FC236}">
                <a16:creationId xmlns:a16="http://schemas.microsoft.com/office/drawing/2014/main" id="{8514B811-38C0-F456-23B6-789D9BEC8E0C}"/>
              </a:ext>
            </a:extLst>
          </p:cNvPr>
          <p:cNvPicPr>
            <a:picLocks noChangeAspect="1"/>
          </p:cNvPicPr>
          <p:nvPr/>
        </p:nvPicPr>
        <p:blipFill>
          <a:blip r:embed="rId3"/>
          <a:stretch>
            <a:fillRect/>
          </a:stretch>
        </p:blipFill>
        <p:spPr>
          <a:xfrm>
            <a:off x="0" y="1917206"/>
            <a:ext cx="12192000" cy="4572000"/>
          </a:xfrm>
          <a:prstGeom prst="rect">
            <a:avLst/>
          </a:prstGeom>
        </p:spPr>
      </p:pic>
      <p:sp>
        <p:nvSpPr>
          <p:cNvPr id="17" name="Rectangle 16">
            <a:extLst>
              <a:ext uri="{FF2B5EF4-FFF2-40B4-BE49-F238E27FC236}">
                <a16:creationId xmlns:a16="http://schemas.microsoft.com/office/drawing/2014/main" id="{3D7F4059-EA63-DEA3-66EA-7E0FCF01DFC2}"/>
              </a:ext>
            </a:extLst>
          </p:cNvPr>
          <p:cNvSpPr/>
          <p:nvPr/>
        </p:nvSpPr>
        <p:spPr>
          <a:xfrm>
            <a:off x="6096000" y="2070588"/>
            <a:ext cx="3799742" cy="34581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495819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06CFB8-45FE-5A29-8A08-4869B7DFCF70}"/>
              </a:ext>
            </a:extLst>
          </p:cNvPr>
          <p:cNvSpPr>
            <a:spLocks noGrp="1"/>
          </p:cNvSpPr>
          <p:nvPr>
            <p:ph type="title"/>
          </p:nvPr>
        </p:nvSpPr>
        <p:spPr/>
        <p:txBody>
          <a:bodyPr>
            <a:normAutofit/>
          </a:bodyPr>
          <a:lstStyle/>
          <a:p>
            <a:r>
              <a:rPr lang="en-US" dirty="0"/>
              <a:t>However, t</a:t>
            </a:r>
            <a:r>
              <a:rPr lang="en-US" sz="3200" dirty="0">
                <a:latin typeface="Arial" panose="020B0604020202020204" pitchFamily="34" charset="0"/>
                <a:cs typeface="Arial" panose="020B0604020202020204" pitchFamily="34" charset="0"/>
              </a:rPr>
              <a:t>here was no effect of soil nitrogen availability on water-use efficiency</a:t>
            </a:r>
          </a:p>
        </p:txBody>
      </p:sp>
      <p:pic>
        <p:nvPicPr>
          <p:cNvPr id="7" name="Picture 6" descr="Chart, scatter chart&#10;&#10;Description automatically generated">
            <a:extLst>
              <a:ext uri="{FF2B5EF4-FFF2-40B4-BE49-F238E27FC236}">
                <a16:creationId xmlns:a16="http://schemas.microsoft.com/office/drawing/2014/main" id="{E7135E4B-86D4-2A9C-3C23-7ED6E2E5E2F2}"/>
              </a:ext>
            </a:extLst>
          </p:cNvPr>
          <p:cNvPicPr>
            <a:picLocks noChangeAspect="1"/>
          </p:cNvPicPr>
          <p:nvPr/>
        </p:nvPicPr>
        <p:blipFill>
          <a:blip r:embed="rId2"/>
          <a:stretch>
            <a:fillRect/>
          </a:stretch>
        </p:blipFill>
        <p:spPr>
          <a:xfrm>
            <a:off x="0" y="1917206"/>
            <a:ext cx="12192000" cy="4572000"/>
          </a:xfrm>
          <a:prstGeom prst="rect">
            <a:avLst/>
          </a:prstGeom>
        </p:spPr>
      </p:pic>
    </p:spTree>
    <p:extLst>
      <p:ext uri="{BB962C8B-B14F-4D97-AF65-F5344CB8AC3E}">
        <p14:creationId xmlns:p14="http://schemas.microsoft.com/office/powerpoint/2010/main" val="41591881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AB5282-AE10-61E6-BC4B-272B91E0936A}"/>
              </a:ext>
            </a:extLst>
          </p:cNvPr>
          <p:cNvSpPr>
            <a:spLocks noGrp="1"/>
          </p:cNvSpPr>
          <p:nvPr>
            <p:ph type="title"/>
          </p:nvPr>
        </p:nvSpPr>
        <p:spPr/>
        <p:txBody>
          <a:bodyPr>
            <a:normAutofit/>
          </a:bodyPr>
          <a:lstStyle/>
          <a:p>
            <a:r>
              <a:rPr lang="en-US" sz="3200" dirty="0">
                <a:latin typeface="Arial" panose="020B0604020202020204" pitchFamily="34" charset="0"/>
                <a:cs typeface="Arial" panose="020B0604020202020204" pitchFamily="34" charset="0"/>
              </a:rPr>
              <a:t>Increasing soil nitrogen availability increased leaf nitrogen allocation per stomatal conductance</a:t>
            </a:r>
          </a:p>
        </p:txBody>
      </p:sp>
      <p:pic>
        <p:nvPicPr>
          <p:cNvPr id="11" name="Picture 10" descr="Chart, scatter chart&#10;&#10;Description automatically generated">
            <a:extLst>
              <a:ext uri="{FF2B5EF4-FFF2-40B4-BE49-F238E27FC236}">
                <a16:creationId xmlns:a16="http://schemas.microsoft.com/office/drawing/2014/main" id="{A04FA919-7ABF-90CD-5E3F-7ED6DCE204C8}"/>
              </a:ext>
            </a:extLst>
          </p:cNvPr>
          <p:cNvPicPr>
            <a:picLocks noChangeAspect="1"/>
          </p:cNvPicPr>
          <p:nvPr/>
        </p:nvPicPr>
        <p:blipFill>
          <a:blip r:embed="rId2"/>
          <a:stretch>
            <a:fillRect/>
          </a:stretch>
        </p:blipFill>
        <p:spPr>
          <a:xfrm>
            <a:off x="0" y="1701393"/>
            <a:ext cx="12192000" cy="4783015"/>
          </a:xfrm>
          <a:prstGeom prst="rect">
            <a:avLst/>
          </a:prstGeom>
        </p:spPr>
      </p:pic>
    </p:spTree>
    <p:extLst>
      <p:ext uri="{BB962C8B-B14F-4D97-AF65-F5344CB8AC3E}">
        <p14:creationId xmlns:p14="http://schemas.microsoft.com/office/powerpoint/2010/main" val="8459039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7AE50D-DA32-032C-9F96-97DC77D875C9}"/>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Main takeaways</a:t>
            </a:r>
          </a:p>
        </p:txBody>
      </p:sp>
      <p:sp>
        <p:nvSpPr>
          <p:cNvPr id="3" name="Content Placeholder 2">
            <a:extLst>
              <a:ext uri="{FF2B5EF4-FFF2-40B4-BE49-F238E27FC236}">
                <a16:creationId xmlns:a16="http://schemas.microsoft.com/office/drawing/2014/main" id="{BE06ACD8-B421-F89C-C187-EB9377B86B1E}"/>
              </a:ext>
            </a:extLst>
          </p:cNvPr>
          <p:cNvSpPr>
            <a:spLocks noGrp="1"/>
          </p:cNvSpPr>
          <p:nvPr>
            <p:ph idx="1"/>
          </p:nvPr>
        </p:nvSpPr>
        <p:spPr/>
        <p:txBody>
          <a:bodyPr>
            <a:normAutofit lnSpcReduction="10000"/>
          </a:bodyPr>
          <a:lstStyle/>
          <a:p>
            <a:r>
              <a:rPr lang="en-US" dirty="0"/>
              <a:t>The reduction in leaf nitrogen allocation per stomatal conductance confirmed patterns expected from theory</a:t>
            </a:r>
          </a:p>
          <a:p>
            <a:endParaRPr lang="en-US" dirty="0"/>
          </a:p>
          <a:p>
            <a:pPr lvl="1"/>
            <a:r>
              <a:rPr lang="en-US" dirty="0"/>
              <a:t>First to do so in a field manipulation experiment!</a:t>
            </a:r>
          </a:p>
          <a:p>
            <a:endParaRPr lang="en-US" dirty="0"/>
          </a:p>
          <a:p>
            <a:r>
              <a:rPr lang="en-US" dirty="0"/>
              <a:t>The lack of a water-use efficiency response to soil nitrogen was likely driven by lack of water limitation</a:t>
            </a:r>
          </a:p>
          <a:p>
            <a:endParaRPr lang="en-US" dirty="0"/>
          </a:p>
          <a:p>
            <a:pPr lvl="1"/>
            <a:r>
              <a:rPr lang="en-US" dirty="0"/>
              <a:t>Increase in leaf nitrogen allocation with increasing soil N a possible bet-hedging strategy?</a:t>
            </a:r>
          </a:p>
          <a:p>
            <a:endParaRPr lang="en-US" dirty="0"/>
          </a:p>
          <a:p>
            <a:endParaRPr lang="en-US" dirty="0"/>
          </a:p>
        </p:txBody>
      </p:sp>
    </p:spTree>
    <p:extLst>
      <p:ext uri="{BB962C8B-B14F-4D97-AF65-F5344CB8AC3E}">
        <p14:creationId xmlns:p14="http://schemas.microsoft.com/office/powerpoint/2010/main" val="3277879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44226A-AD82-3A47-B18A-6B8CEA71FD7F}"/>
              </a:ext>
            </a:extLst>
          </p:cNvPr>
          <p:cNvSpPr>
            <a:spLocks noGrp="1"/>
          </p:cNvSpPr>
          <p:nvPr>
            <p:ph type="title"/>
          </p:nvPr>
        </p:nvSpPr>
        <p:spPr/>
        <p:txBody>
          <a:bodyPr/>
          <a:lstStyle/>
          <a:p>
            <a:r>
              <a:rPr lang="en-US" dirty="0"/>
              <a:t>Acknowledgements</a:t>
            </a:r>
          </a:p>
        </p:txBody>
      </p:sp>
      <p:sp>
        <p:nvSpPr>
          <p:cNvPr id="3" name="Content Placeholder 2">
            <a:extLst>
              <a:ext uri="{FF2B5EF4-FFF2-40B4-BE49-F238E27FC236}">
                <a16:creationId xmlns:a16="http://schemas.microsoft.com/office/drawing/2014/main" id="{A00C5A7F-1B77-CC44-B01D-48AFA64DDEFE}"/>
              </a:ext>
            </a:extLst>
          </p:cNvPr>
          <p:cNvSpPr>
            <a:spLocks noGrp="1"/>
          </p:cNvSpPr>
          <p:nvPr>
            <p:ph idx="1"/>
          </p:nvPr>
        </p:nvSpPr>
        <p:spPr>
          <a:xfrm>
            <a:off x="838199" y="2172761"/>
            <a:ext cx="6637867" cy="3787775"/>
          </a:xfrm>
        </p:spPr>
        <p:txBody>
          <a:bodyPr>
            <a:normAutofit/>
          </a:bodyPr>
          <a:lstStyle/>
          <a:p>
            <a:r>
              <a:rPr lang="en-US" dirty="0">
                <a:latin typeface="Arial" panose="020B0604020202020204" pitchFamily="34" charset="0"/>
                <a:cs typeface="Arial" panose="020B0604020202020204" pitchFamily="34" charset="0"/>
              </a:rPr>
              <a:t>USDA NIFA Award 2015-67003-23485</a:t>
            </a:r>
          </a:p>
          <a:p>
            <a:r>
              <a:rPr lang="en-US" dirty="0">
                <a:latin typeface="Arial" panose="020B0604020202020204" pitchFamily="34" charset="0"/>
                <a:cs typeface="Arial" panose="020B0604020202020204" pitchFamily="34" charset="0"/>
              </a:rPr>
              <a:t>Risa McNellis (TTU)</a:t>
            </a:r>
          </a:p>
          <a:p>
            <a:r>
              <a:rPr lang="en-US" dirty="0" err="1">
                <a:latin typeface="Arial" panose="020B0604020202020204" pitchFamily="34" charset="0"/>
                <a:cs typeface="Arial" panose="020B0604020202020204" pitchFamily="34" charset="0"/>
              </a:rPr>
              <a:t>Omair</a:t>
            </a:r>
            <a:r>
              <a:rPr lang="en-US" dirty="0">
                <a:latin typeface="Arial" panose="020B0604020202020204" pitchFamily="34" charset="0"/>
                <a:cs typeface="Arial" panose="020B0604020202020204" pitchFamily="34" charset="0"/>
              </a:rPr>
              <a:t> Irfan (Cornell)</a:t>
            </a:r>
          </a:p>
          <a:p>
            <a:r>
              <a:rPr lang="en-US" dirty="0" err="1">
                <a:latin typeface="Arial" panose="020B0604020202020204" pitchFamily="34" charset="0"/>
                <a:cs typeface="Arial" panose="020B0604020202020204" pitchFamily="34" charset="0"/>
              </a:rPr>
              <a:t>Romin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Abdolahzadi</a:t>
            </a:r>
            <a:r>
              <a:rPr lang="en-US" dirty="0">
                <a:latin typeface="Arial" panose="020B0604020202020204" pitchFamily="34" charset="0"/>
                <a:cs typeface="Arial" panose="020B0604020202020204" pitchFamily="34" charset="0"/>
              </a:rPr>
              <a:t> (Cornell)</a:t>
            </a:r>
          </a:p>
          <a:p>
            <a:r>
              <a:rPr lang="en-US" dirty="0" err="1">
                <a:latin typeface="Arial" panose="020B0604020202020204" pitchFamily="34" charset="0"/>
                <a:cs typeface="Arial" panose="020B0604020202020204" pitchFamily="34" charset="0"/>
              </a:rPr>
              <a:t>Schwilk</a:t>
            </a:r>
            <a:r>
              <a:rPr lang="en-US" dirty="0">
                <a:latin typeface="Arial" panose="020B0604020202020204" pitchFamily="34" charset="0"/>
                <a:cs typeface="Arial" panose="020B0604020202020204" pitchFamily="34" charset="0"/>
              </a:rPr>
              <a:t> &amp; van Gestel labs (TTU)</a:t>
            </a:r>
          </a:p>
          <a:p>
            <a:r>
              <a:rPr lang="en-US" dirty="0">
                <a:latin typeface="Arial" panose="020B0604020202020204" pitchFamily="34" charset="0"/>
                <a:cs typeface="Arial" panose="020B0604020202020204" pitchFamily="34" charset="0"/>
              </a:rPr>
              <a:t>Dr. Lizz Waring (TTU)</a:t>
            </a:r>
          </a:p>
          <a:p>
            <a:r>
              <a:rPr lang="en-US" dirty="0">
                <a:latin typeface="Arial" panose="020B0604020202020204" pitchFamily="34" charset="0"/>
                <a:cs typeface="Arial" panose="020B0604020202020204" pitchFamily="34" charset="0"/>
              </a:rPr>
              <a:t>Dr. John Zak (TTU)</a:t>
            </a:r>
          </a:p>
          <a:p>
            <a:endParaRPr lang="en-US" dirty="0"/>
          </a:p>
        </p:txBody>
      </p:sp>
      <p:pic>
        <p:nvPicPr>
          <p:cNvPr id="6" name="Picture 5">
            <a:extLst>
              <a:ext uri="{FF2B5EF4-FFF2-40B4-BE49-F238E27FC236}">
                <a16:creationId xmlns:a16="http://schemas.microsoft.com/office/drawing/2014/main" id="{1C72B48E-7CC0-C24E-A500-AC483B50A69B}"/>
              </a:ext>
            </a:extLst>
          </p:cNvPr>
          <p:cNvPicPr>
            <a:picLocks noChangeAspect="1"/>
          </p:cNvPicPr>
          <p:nvPr/>
        </p:nvPicPr>
        <p:blipFill>
          <a:blip r:embed="rId3"/>
          <a:stretch>
            <a:fillRect/>
          </a:stretch>
        </p:blipFill>
        <p:spPr>
          <a:xfrm>
            <a:off x="8210456" y="124946"/>
            <a:ext cx="3143344" cy="1975816"/>
          </a:xfrm>
          <a:prstGeom prst="rect">
            <a:avLst/>
          </a:prstGeom>
        </p:spPr>
      </p:pic>
      <p:pic>
        <p:nvPicPr>
          <p:cNvPr id="7" name="Picture 6">
            <a:extLst>
              <a:ext uri="{FF2B5EF4-FFF2-40B4-BE49-F238E27FC236}">
                <a16:creationId xmlns:a16="http://schemas.microsoft.com/office/drawing/2014/main" id="{9520C6E3-BA44-3543-8854-F83C022B52E7}"/>
              </a:ext>
            </a:extLst>
          </p:cNvPr>
          <p:cNvPicPr>
            <a:picLocks noChangeAspect="1"/>
          </p:cNvPicPr>
          <p:nvPr/>
        </p:nvPicPr>
        <p:blipFill>
          <a:blip r:embed="rId4"/>
          <a:stretch>
            <a:fillRect/>
          </a:stretch>
        </p:blipFill>
        <p:spPr>
          <a:xfrm>
            <a:off x="8663563" y="4193055"/>
            <a:ext cx="2299820" cy="2299820"/>
          </a:xfrm>
          <a:prstGeom prst="rect">
            <a:avLst/>
          </a:prstGeom>
        </p:spPr>
      </p:pic>
      <p:pic>
        <p:nvPicPr>
          <p:cNvPr id="8" name="Picture 7">
            <a:extLst>
              <a:ext uri="{FF2B5EF4-FFF2-40B4-BE49-F238E27FC236}">
                <a16:creationId xmlns:a16="http://schemas.microsoft.com/office/drawing/2014/main" id="{59D57E39-64EA-8341-919B-E084A70E2B00}"/>
              </a:ext>
            </a:extLst>
          </p:cNvPr>
          <p:cNvPicPr>
            <a:picLocks noChangeAspect="1"/>
          </p:cNvPicPr>
          <p:nvPr/>
        </p:nvPicPr>
        <p:blipFill>
          <a:blip r:embed="rId5"/>
          <a:stretch>
            <a:fillRect/>
          </a:stretch>
        </p:blipFill>
        <p:spPr>
          <a:xfrm>
            <a:off x="8878062" y="2340941"/>
            <a:ext cx="1820748" cy="1820748"/>
          </a:xfrm>
          <a:prstGeom prst="rect">
            <a:avLst/>
          </a:prstGeom>
        </p:spPr>
      </p:pic>
    </p:spTree>
    <p:extLst>
      <p:ext uri="{BB962C8B-B14F-4D97-AF65-F5344CB8AC3E}">
        <p14:creationId xmlns:p14="http://schemas.microsoft.com/office/powerpoint/2010/main" val="8324715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B511BD6-F72D-1443-A212-1AF0556BEC48}"/>
              </a:ext>
            </a:extLst>
          </p:cNvPr>
          <p:cNvPicPr>
            <a:picLocks noChangeAspect="1"/>
          </p:cNvPicPr>
          <p:nvPr/>
        </p:nvPicPr>
        <p:blipFill>
          <a:blip r:embed="rId3"/>
          <a:stretch>
            <a:fillRect/>
          </a:stretch>
        </p:blipFill>
        <p:spPr>
          <a:xfrm>
            <a:off x="3848027" y="1501724"/>
            <a:ext cx="4851545" cy="5268242"/>
          </a:xfrm>
          <a:prstGeom prst="rect">
            <a:avLst/>
          </a:prstGeom>
        </p:spPr>
      </p:pic>
      <p:sp>
        <p:nvSpPr>
          <p:cNvPr id="5" name="TextBox 4">
            <a:extLst>
              <a:ext uri="{FF2B5EF4-FFF2-40B4-BE49-F238E27FC236}">
                <a16:creationId xmlns:a16="http://schemas.microsoft.com/office/drawing/2014/main" id="{21AF0108-34F2-EB4B-B363-84CE05D2422A}"/>
              </a:ext>
            </a:extLst>
          </p:cNvPr>
          <p:cNvSpPr txBox="1"/>
          <p:nvPr/>
        </p:nvSpPr>
        <p:spPr>
          <a:xfrm>
            <a:off x="10362653" y="6581001"/>
            <a:ext cx="1829347"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Evans (1989) </a:t>
            </a:r>
            <a:r>
              <a:rPr lang="en-US" sz="1200" i="1" dirty="0" err="1">
                <a:latin typeface="Arial" panose="020B0604020202020204" pitchFamily="34" charset="0"/>
                <a:cs typeface="Arial" panose="020B0604020202020204" pitchFamily="34" charset="0"/>
              </a:rPr>
              <a:t>Oecologia</a:t>
            </a:r>
            <a:endParaRPr lang="en-US" sz="1200" i="1" dirty="0">
              <a:latin typeface="Arial" panose="020B0604020202020204" pitchFamily="34" charset="0"/>
              <a:cs typeface="Arial" panose="020B0604020202020204" pitchFamily="34" charset="0"/>
            </a:endParaRPr>
          </a:p>
        </p:txBody>
      </p:sp>
      <p:sp>
        <p:nvSpPr>
          <p:cNvPr id="2" name="Title 1">
            <a:extLst>
              <a:ext uri="{FF2B5EF4-FFF2-40B4-BE49-F238E27FC236}">
                <a16:creationId xmlns:a16="http://schemas.microsoft.com/office/drawing/2014/main" id="{5E3DA1F2-6EF9-6748-9A8C-F7DB7E1434AF}"/>
              </a:ext>
            </a:extLst>
          </p:cNvPr>
          <p:cNvSpPr>
            <a:spLocks noGrp="1"/>
          </p:cNvSpPr>
          <p:nvPr>
            <p:ph type="title"/>
          </p:nvPr>
        </p:nvSpPr>
        <p:spPr/>
        <p:txBody>
          <a:bodyPr>
            <a:normAutofit/>
          </a:bodyPr>
          <a:lstStyle/>
          <a:p>
            <a:r>
              <a:rPr lang="en-US" sz="3200" dirty="0">
                <a:latin typeface="Arial" panose="020B0604020202020204" pitchFamily="34" charset="0"/>
                <a:cs typeface="Arial" panose="020B0604020202020204" pitchFamily="34" charset="0"/>
              </a:rPr>
              <a:t>Leaf nitrogen is a common surrogate for leaf-level photosynthetic capacity</a:t>
            </a:r>
          </a:p>
        </p:txBody>
      </p:sp>
    </p:spTree>
    <p:extLst>
      <p:ext uri="{BB962C8B-B14F-4D97-AF65-F5344CB8AC3E}">
        <p14:creationId xmlns:p14="http://schemas.microsoft.com/office/powerpoint/2010/main" val="26718382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3A930249-8242-4E2B-AF17-C018264883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5BDD999-C5E1-4B3E-A710-7686738191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endParaRPr>
          </a:p>
        </p:txBody>
      </p:sp>
      <p:pic>
        <p:nvPicPr>
          <p:cNvPr id="7" name="Picture 6" descr="A picture containing outdoor&#10;&#10;Description automatically generated">
            <a:extLst>
              <a:ext uri="{FF2B5EF4-FFF2-40B4-BE49-F238E27FC236}">
                <a16:creationId xmlns:a16="http://schemas.microsoft.com/office/drawing/2014/main" id="{D3C1D2AE-D7B8-3D52-FCC7-ADF9E6B2E523}"/>
              </a:ext>
            </a:extLst>
          </p:cNvPr>
          <p:cNvPicPr>
            <a:picLocks noChangeAspect="1"/>
          </p:cNvPicPr>
          <p:nvPr/>
        </p:nvPicPr>
        <p:blipFill rotWithShape="1">
          <a:blip r:embed="rId2">
            <a:alphaModFix amt="60000"/>
          </a:blip>
          <a:srcRect l="8535" r="7132" b="-1"/>
          <a:stretch/>
        </p:blipFill>
        <p:spPr>
          <a:xfrm rot="5400000">
            <a:off x="-383559" y="379475"/>
            <a:ext cx="6858000" cy="6099050"/>
          </a:xfrm>
          <a:prstGeom prst="rect">
            <a:avLst/>
          </a:prstGeom>
        </p:spPr>
      </p:pic>
      <p:pic>
        <p:nvPicPr>
          <p:cNvPr id="6" name="Picture 5" descr="A picture containing tree, outdoor, plant, forest&#10;&#10;Description automatically generated">
            <a:extLst>
              <a:ext uri="{FF2B5EF4-FFF2-40B4-BE49-F238E27FC236}">
                <a16:creationId xmlns:a16="http://schemas.microsoft.com/office/drawing/2014/main" id="{D616FF53-7067-02CC-F4AC-3B6BB424D34C}"/>
              </a:ext>
            </a:extLst>
          </p:cNvPr>
          <p:cNvPicPr>
            <a:picLocks noChangeAspect="1"/>
          </p:cNvPicPr>
          <p:nvPr/>
        </p:nvPicPr>
        <p:blipFill rotWithShape="1">
          <a:blip r:embed="rId3">
            <a:alphaModFix amt="60000"/>
          </a:blip>
          <a:srcRect r="-1" b="15613"/>
          <a:stretch/>
        </p:blipFill>
        <p:spPr>
          <a:xfrm>
            <a:off x="6096844" y="10"/>
            <a:ext cx="6095156" cy="6857990"/>
          </a:xfrm>
          <a:prstGeom prst="rect">
            <a:avLst/>
          </a:prstGeom>
        </p:spPr>
      </p:pic>
      <p:sp>
        <p:nvSpPr>
          <p:cNvPr id="5" name="Text Placeholder 4">
            <a:extLst>
              <a:ext uri="{FF2B5EF4-FFF2-40B4-BE49-F238E27FC236}">
                <a16:creationId xmlns:a16="http://schemas.microsoft.com/office/drawing/2014/main" id="{07D9EFF3-CBC7-1DCA-6810-08127A837EE2}"/>
              </a:ext>
            </a:extLst>
          </p:cNvPr>
          <p:cNvSpPr>
            <a:spLocks noGrp="1"/>
          </p:cNvSpPr>
          <p:nvPr>
            <p:ph type="body" idx="1"/>
          </p:nvPr>
        </p:nvSpPr>
        <p:spPr>
          <a:xfrm>
            <a:off x="1198181" y="3509963"/>
            <a:ext cx="9795637" cy="1747837"/>
          </a:xfrm>
        </p:spPr>
        <p:txBody>
          <a:bodyPr vert="horz" lIns="91440" tIns="45720" rIns="91440" bIns="45720" rtlCol="0">
            <a:normAutofit/>
          </a:bodyPr>
          <a:lstStyle/>
          <a:p>
            <a:pPr algn="ctr"/>
            <a:r>
              <a:rPr lang="en-US" sz="8800" kern="1200" dirty="0">
                <a:solidFill>
                  <a:srgbClr val="FFFFFF"/>
                </a:solidFill>
                <a:latin typeface="Arial" panose="020B0604020202020204" pitchFamily="34" charset="0"/>
                <a:cs typeface="Arial" panose="020B0604020202020204" pitchFamily="34" charset="0"/>
              </a:rPr>
              <a:t>Thank you!</a:t>
            </a:r>
          </a:p>
        </p:txBody>
      </p:sp>
    </p:spTree>
    <p:extLst>
      <p:ext uri="{BB962C8B-B14F-4D97-AF65-F5344CB8AC3E}">
        <p14:creationId xmlns:p14="http://schemas.microsoft.com/office/powerpoint/2010/main" val="2611381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912337-5FBF-294D-B2C6-63983055A6F1}"/>
              </a:ext>
            </a:extLst>
          </p:cNvPr>
          <p:cNvSpPr>
            <a:spLocks noGrp="1"/>
          </p:cNvSpPr>
          <p:nvPr>
            <p:ph type="title"/>
          </p:nvPr>
        </p:nvSpPr>
        <p:spPr/>
        <p:txBody>
          <a:bodyPr>
            <a:normAutofit/>
          </a:bodyPr>
          <a:lstStyle/>
          <a:p>
            <a:r>
              <a:rPr lang="en-US" dirty="0">
                <a:latin typeface="Arial" panose="020B0604020202020204" pitchFamily="34" charset="0"/>
                <a:cs typeface="Arial" panose="020B0604020202020204" pitchFamily="34" charset="0"/>
              </a:rPr>
              <a:t>Soil nitrogen has been shown to increase leaf nitrogen</a:t>
            </a:r>
          </a:p>
        </p:txBody>
      </p:sp>
      <p:sp>
        <p:nvSpPr>
          <p:cNvPr id="6" name="TextBox 5">
            <a:extLst>
              <a:ext uri="{FF2B5EF4-FFF2-40B4-BE49-F238E27FC236}">
                <a16:creationId xmlns:a16="http://schemas.microsoft.com/office/drawing/2014/main" id="{481A247D-63A6-2E40-BC1E-8E600967E4B7}"/>
              </a:ext>
            </a:extLst>
          </p:cNvPr>
          <p:cNvSpPr txBox="1"/>
          <p:nvPr/>
        </p:nvSpPr>
        <p:spPr>
          <a:xfrm>
            <a:off x="10385824" y="6581001"/>
            <a:ext cx="1814920" cy="276999"/>
          </a:xfrm>
          <a:prstGeom prst="rect">
            <a:avLst/>
          </a:prstGeom>
          <a:noFill/>
        </p:spPr>
        <p:txBody>
          <a:bodyPr wrap="none" rtlCol="0">
            <a:spAutoFit/>
          </a:bodyPr>
          <a:lstStyle/>
          <a:p>
            <a:r>
              <a:rPr lang="en-US" sz="1200" dirty="0" err="1">
                <a:latin typeface="Arial" panose="020B0604020202020204" pitchFamily="34" charset="0"/>
                <a:cs typeface="Arial" panose="020B0604020202020204" pitchFamily="34" charset="0"/>
              </a:rPr>
              <a:t>Firn</a:t>
            </a:r>
            <a:r>
              <a:rPr lang="en-US" sz="1200" dirty="0">
                <a:latin typeface="Arial" panose="020B0604020202020204" pitchFamily="34" charset="0"/>
                <a:cs typeface="Arial" panose="020B0604020202020204" pitchFamily="34" charset="0"/>
              </a:rPr>
              <a:t> et al. (2019) </a:t>
            </a:r>
            <a:r>
              <a:rPr lang="en-US" sz="1200" i="1" dirty="0">
                <a:latin typeface="Arial" panose="020B0604020202020204" pitchFamily="34" charset="0"/>
                <a:cs typeface="Arial" panose="020B0604020202020204" pitchFamily="34" charset="0"/>
              </a:rPr>
              <a:t>Nature</a:t>
            </a:r>
            <a:endParaRPr lang="en-US" sz="1200" dirty="0">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DD3199DB-BC4E-DC5B-8AED-5F72D2CECF62}"/>
              </a:ext>
            </a:extLst>
          </p:cNvPr>
          <p:cNvPicPr>
            <a:picLocks noChangeAspect="1"/>
          </p:cNvPicPr>
          <p:nvPr/>
        </p:nvPicPr>
        <p:blipFill>
          <a:blip r:embed="rId3"/>
          <a:stretch>
            <a:fillRect/>
          </a:stretch>
        </p:blipFill>
        <p:spPr>
          <a:xfrm>
            <a:off x="3744378" y="1826624"/>
            <a:ext cx="4703243" cy="5031376"/>
          </a:xfrm>
          <a:prstGeom prst="rect">
            <a:avLst/>
          </a:prstGeom>
        </p:spPr>
      </p:pic>
    </p:spTree>
    <p:extLst>
      <p:ext uri="{BB962C8B-B14F-4D97-AF65-F5344CB8AC3E}">
        <p14:creationId xmlns:p14="http://schemas.microsoft.com/office/powerpoint/2010/main" val="8950741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912337-5FBF-294D-B2C6-63983055A6F1}"/>
              </a:ext>
            </a:extLst>
          </p:cNvPr>
          <p:cNvSpPr>
            <a:spLocks noGrp="1"/>
          </p:cNvSpPr>
          <p:nvPr>
            <p:ph type="title"/>
          </p:nvPr>
        </p:nvSpPr>
        <p:spPr/>
        <p:txBody>
          <a:bodyPr>
            <a:normAutofit/>
          </a:bodyPr>
          <a:lstStyle/>
          <a:p>
            <a:r>
              <a:rPr lang="en-US" dirty="0">
                <a:latin typeface="Arial" panose="020B0604020202020204" pitchFamily="34" charset="0"/>
                <a:cs typeface="Arial" panose="020B0604020202020204" pitchFamily="34" charset="0"/>
              </a:rPr>
              <a:t>Soil nitrogen has been shown to increase leaf nitrogen</a:t>
            </a:r>
          </a:p>
        </p:txBody>
      </p:sp>
      <p:sp>
        <p:nvSpPr>
          <p:cNvPr id="6" name="TextBox 5">
            <a:extLst>
              <a:ext uri="{FF2B5EF4-FFF2-40B4-BE49-F238E27FC236}">
                <a16:creationId xmlns:a16="http://schemas.microsoft.com/office/drawing/2014/main" id="{481A247D-63A6-2E40-BC1E-8E600967E4B7}"/>
              </a:ext>
            </a:extLst>
          </p:cNvPr>
          <p:cNvSpPr txBox="1"/>
          <p:nvPr/>
        </p:nvSpPr>
        <p:spPr>
          <a:xfrm>
            <a:off x="10385824" y="6581001"/>
            <a:ext cx="1814920" cy="276999"/>
          </a:xfrm>
          <a:prstGeom prst="rect">
            <a:avLst/>
          </a:prstGeom>
          <a:noFill/>
        </p:spPr>
        <p:txBody>
          <a:bodyPr wrap="none" rtlCol="0">
            <a:spAutoFit/>
          </a:bodyPr>
          <a:lstStyle/>
          <a:p>
            <a:r>
              <a:rPr lang="en-US" sz="1200" dirty="0" err="1">
                <a:latin typeface="Arial" panose="020B0604020202020204" pitchFamily="34" charset="0"/>
                <a:cs typeface="Arial" panose="020B0604020202020204" pitchFamily="34" charset="0"/>
              </a:rPr>
              <a:t>Firn</a:t>
            </a:r>
            <a:r>
              <a:rPr lang="en-US" sz="1200" dirty="0">
                <a:latin typeface="Arial" panose="020B0604020202020204" pitchFamily="34" charset="0"/>
                <a:cs typeface="Arial" panose="020B0604020202020204" pitchFamily="34" charset="0"/>
              </a:rPr>
              <a:t> et al. (2019) </a:t>
            </a:r>
            <a:r>
              <a:rPr lang="en-US" sz="1200" i="1" dirty="0">
                <a:latin typeface="Arial" panose="020B0604020202020204" pitchFamily="34" charset="0"/>
                <a:cs typeface="Arial" panose="020B0604020202020204" pitchFamily="34" charset="0"/>
              </a:rPr>
              <a:t>Nature</a:t>
            </a:r>
            <a:endParaRPr lang="en-US" sz="1200" dirty="0">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DD3199DB-BC4E-DC5B-8AED-5F72D2CECF62}"/>
              </a:ext>
            </a:extLst>
          </p:cNvPr>
          <p:cNvPicPr>
            <a:picLocks noChangeAspect="1"/>
          </p:cNvPicPr>
          <p:nvPr/>
        </p:nvPicPr>
        <p:blipFill>
          <a:blip r:embed="rId3"/>
          <a:stretch>
            <a:fillRect/>
          </a:stretch>
        </p:blipFill>
        <p:spPr>
          <a:xfrm>
            <a:off x="3744378" y="1826624"/>
            <a:ext cx="4703243" cy="5031376"/>
          </a:xfrm>
          <a:prstGeom prst="rect">
            <a:avLst/>
          </a:prstGeom>
        </p:spPr>
      </p:pic>
      <p:sp>
        <p:nvSpPr>
          <p:cNvPr id="5" name="Rectangle 4">
            <a:extLst>
              <a:ext uri="{FF2B5EF4-FFF2-40B4-BE49-F238E27FC236}">
                <a16:creationId xmlns:a16="http://schemas.microsoft.com/office/drawing/2014/main" id="{D6606D51-0B08-1B34-31CC-9A8A3E3611BC}"/>
              </a:ext>
            </a:extLst>
          </p:cNvPr>
          <p:cNvSpPr/>
          <p:nvPr/>
        </p:nvSpPr>
        <p:spPr>
          <a:xfrm>
            <a:off x="4742601" y="2087214"/>
            <a:ext cx="3609892" cy="1025719"/>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CB7D457D-8529-C9FF-2D93-BB0EB4B754E5}"/>
              </a:ext>
            </a:extLst>
          </p:cNvPr>
          <p:cNvSpPr txBox="1"/>
          <p:nvPr/>
        </p:nvSpPr>
        <p:spPr>
          <a:xfrm>
            <a:off x="8447621" y="2138408"/>
            <a:ext cx="3489793" cy="923330"/>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Plots that receive annual nitrogen inputs generally have higher leaf nitrogen content</a:t>
            </a:r>
          </a:p>
        </p:txBody>
      </p:sp>
    </p:spTree>
    <p:extLst>
      <p:ext uri="{BB962C8B-B14F-4D97-AF65-F5344CB8AC3E}">
        <p14:creationId xmlns:p14="http://schemas.microsoft.com/office/powerpoint/2010/main" val="37024138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A638D2-66A6-A141-8018-F68B001A45C8}"/>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However, leaf nitrogen can also be predicted independent of soil nitrogen</a:t>
            </a:r>
          </a:p>
        </p:txBody>
      </p:sp>
      <p:sp>
        <p:nvSpPr>
          <p:cNvPr id="5" name="TextBox 4">
            <a:extLst>
              <a:ext uri="{FF2B5EF4-FFF2-40B4-BE49-F238E27FC236}">
                <a16:creationId xmlns:a16="http://schemas.microsoft.com/office/drawing/2014/main" id="{64697620-6073-8B48-9CF4-C43A6574A4FD}"/>
              </a:ext>
            </a:extLst>
          </p:cNvPr>
          <p:cNvSpPr txBox="1"/>
          <p:nvPr/>
        </p:nvSpPr>
        <p:spPr>
          <a:xfrm>
            <a:off x="9662790" y="6581001"/>
            <a:ext cx="2555508"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Dong et al. (2020) </a:t>
            </a:r>
            <a:r>
              <a:rPr lang="en-US" sz="1200" i="1" dirty="0">
                <a:latin typeface="Arial" panose="020B0604020202020204" pitchFamily="34" charset="0"/>
                <a:cs typeface="Arial" panose="020B0604020202020204" pitchFamily="34" charset="0"/>
              </a:rPr>
              <a:t>New Phytologist</a:t>
            </a:r>
            <a:endParaRPr lang="en-US" sz="12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D75149FF-CE4A-E5F3-31C5-02930FE82B10}"/>
              </a:ext>
            </a:extLst>
          </p:cNvPr>
          <p:cNvPicPr>
            <a:picLocks noChangeAspect="1"/>
          </p:cNvPicPr>
          <p:nvPr/>
        </p:nvPicPr>
        <p:blipFill>
          <a:blip r:embed="rId3"/>
          <a:stretch>
            <a:fillRect/>
          </a:stretch>
        </p:blipFill>
        <p:spPr>
          <a:xfrm>
            <a:off x="2661421" y="5509189"/>
            <a:ext cx="7552329" cy="574158"/>
          </a:xfrm>
          <a:prstGeom prst="rect">
            <a:avLst/>
          </a:prstGeom>
        </p:spPr>
      </p:pic>
      <p:sp>
        <p:nvSpPr>
          <p:cNvPr id="8" name="TextBox 7">
            <a:extLst>
              <a:ext uri="{FF2B5EF4-FFF2-40B4-BE49-F238E27FC236}">
                <a16:creationId xmlns:a16="http://schemas.microsoft.com/office/drawing/2014/main" id="{4C75D51B-E7A9-4238-4867-1887EE2C0F16}"/>
              </a:ext>
            </a:extLst>
          </p:cNvPr>
          <p:cNvSpPr txBox="1"/>
          <p:nvPr/>
        </p:nvSpPr>
        <p:spPr>
          <a:xfrm>
            <a:off x="0" y="6350168"/>
            <a:ext cx="2510944" cy="461665"/>
          </a:xfrm>
          <a:prstGeom prst="rect">
            <a:avLst/>
          </a:prstGeom>
          <a:noFill/>
        </p:spPr>
        <p:txBody>
          <a:bodyPr wrap="none" rtlCol="0">
            <a:spAutoFit/>
          </a:bodyPr>
          <a:lstStyle/>
          <a:p>
            <a:r>
              <a:rPr lang="en-US" sz="1200" dirty="0"/>
              <a:t>mGDD</a:t>
            </a:r>
            <a:r>
              <a:rPr lang="en-US" sz="1200" baseline="-25000" dirty="0"/>
              <a:t>0</a:t>
            </a:r>
            <a:r>
              <a:rPr lang="en-US" sz="1200" dirty="0"/>
              <a:t> = mean annual temperature</a:t>
            </a:r>
          </a:p>
          <a:p>
            <a:r>
              <a:rPr lang="en-US" sz="1200" dirty="0"/>
              <a:t>mVPD</a:t>
            </a:r>
            <a:r>
              <a:rPr lang="en-US" sz="1200" baseline="-25000" dirty="0"/>
              <a:t>0</a:t>
            </a:r>
            <a:r>
              <a:rPr lang="en-US" sz="1200" dirty="0"/>
              <a:t> = mean vapor pressure deficit</a:t>
            </a:r>
          </a:p>
        </p:txBody>
      </p:sp>
      <p:pic>
        <p:nvPicPr>
          <p:cNvPr id="9" name="Picture 8">
            <a:extLst>
              <a:ext uri="{FF2B5EF4-FFF2-40B4-BE49-F238E27FC236}">
                <a16:creationId xmlns:a16="http://schemas.microsoft.com/office/drawing/2014/main" id="{B3D32F7D-87DF-9776-CC11-2A5038677629}"/>
              </a:ext>
            </a:extLst>
          </p:cNvPr>
          <p:cNvPicPr>
            <a:picLocks noChangeAspect="1"/>
          </p:cNvPicPr>
          <p:nvPr/>
        </p:nvPicPr>
        <p:blipFill rotWithShape="1">
          <a:blip r:embed="rId4"/>
          <a:srcRect t="1570" b="10395"/>
          <a:stretch/>
        </p:blipFill>
        <p:spPr>
          <a:xfrm>
            <a:off x="1956983" y="1945758"/>
            <a:ext cx="8278033" cy="3637862"/>
          </a:xfrm>
          <a:prstGeom prst="rect">
            <a:avLst/>
          </a:prstGeom>
        </p:spPr>
      </p:pic>
    </p:spTree>
    <p:extLst>
      <p:ext uri="{BB962C8B-B14F-4D97-AF65-F5344CB8AC3E}">
        <p14:creationId xmlns:p14="http://schemas.microsoft.com/office/powerpoint/2010/main" val="1447286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54F1FA-02B2-914C-AD8D-34FFBB768FB5}"/>
              </a:ext>
            </a:extLst>
          </p:cNvPr>
          <p:cNvSpPr>
            <a:spLocks noGrp="1"/>
          </p:cNvSpPr>
          <p:nvPr>
            <p:ph type="title"/>
          </p:nvPr>
        </p:nvSpPr>
        <p:spPr/>
        <p:txBody>
          <a:bodyPr>
            <a:normAutofit/>
          </a:bodyPr>
          <a:lstStyle/>
          <a:p>
            <a:r>
              <a:rPr lang="en-US" sz="4400" dirty="0">
                <a:latin typeface="Arial" panose="020B0604020202020204" pitchFamily="34" charset="0"/>
                <a:cs typeface="Arial" panose="020B0604020202020204" pitchFamily="34" charset="0"/>
              </a:rPr>
              <a:t>Leaf nitrogen is likely a product of plant allocation responses to soil nitrogen and climate</a:t>
            </a:r>
          </a:p>
        </p:txBody>
      </p:sp>
    </p:spTree>
    <p:extLst>
      <p:ext uri="{BB962C8B-B14F-4D97-AF65-F5344CB8AC3E}">
        <p14:creationId xmlns:p14="http://schemas.microsoft.com/office/powerpoint/2010/main" val="8434345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4">
            <a:extLst>
              <a:ext uri="{FF2B5EF4-FFF2-40B4-BE49-F238E27FC236}">
                <a16:creationId xmlns:a16="http://schemas.microsoft.com/office/drawing/2014/main" id="{11804477-C5F4-4645-8C06-04D8B0CC98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01028" y="1752510"/>
            <a:ext cx="9589943" cy="477339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5" name="Title 4">
            <a:extLst>
              <a:ext uri="{FF2B5EF4-FFF2-40B4-BE49-F238E27FC236}">
                <a16:creationId xmlns:a16="http://schemas.microsoft.com/office/drawing/2014/main" id="{5CDC4BE6-4509-CD3F-86CF-B439CB64D528}"/>
              </a:ext>
            </a:extLst>
          </p:cNvPr>
          <p:cNvSpPr>
            <a:spLocks noGrp="1"/>
          </p:cNvSpPr>
          <p:nvPr>
            <p:ph type="title"/>
          </p:nvPr>
        </p:nvSpPr>
        <p:spPr/>
        <p:txBody>
          <a:bodyPr>
            <a:noAutofit/>
          </a:bodyPr>
          <a:lstStyle/>
          <a:p>
            <a:r>
              <a:rPr lang="en-US" sz="3200" dirty="0">
                <a:latin typeface="Arial" panose="020B0604020202020204" pitchFamily="34" charset="0"/>
                <a:cs typeface="Arial" panose="020B0604020202020204" pitchFamily="34" charset="0"/>
              </a:rPr>
              <a:t>Photosynthetic least-cost theory provides a useful framework for understanding leaf nitrogen allocation responses to climate and soil N</a:t>
            </a:r>
          </a:p>
        </p:txBody>
      </p:sp>
      <p:sp>
        <p:nvSpPr>
          <p:cNvPr id="8" name="TextBox 7">
            <a:extLst>
              <a:ext uri="{FF2B5EF4-FFF2-40B4-BE49-F238E27FC236}">
                <a16:creationId xmlns:a16="http://schemas.microsoft.com/office/drawing/2014/main" id="{470ED49A-8AFD-2942-42AF-0E680FA94187}"/>
              </a:ext>
            </a:extLst>
          </p:cNvPr>
          <p:cNvSpPr txBox="1"/>
          <p:nvPr/>
        </p:nvSpPr>
        <p:spPr>
          <a:xfrm>
            <a:off x="9117076" y="6587725"/>
            <a:ext cx="3076483" cy="276999"/>
          </a:xfrm>
          <a:prstGeom prst="rect">
            <a:avLst/>
          </a:prstGeom>
          <a:noFill/>
        </p:spPr>
        <p:txBody>
          <a:bodyPr wrap="none" rtlCol="0">
            <a:spAutoFit/>
          </a:bodyPr>
          <a:lstStyle/>
          <a:p>
            <a:r>
              <a:rPr lang="en-US" sz="1200" dirty="0" err="1">
                <a:latin typeface="Arial" panose="020B0604020202020204" pitchFamily="34" charset="0"/>
                <a:cs typeface="Arial" panose="020B0604020202020204" pitchFamily="34" charset="0"/>
              </a:rPr>
              <a:t>Bialic</a:t>
            </a:r>
            <a:r>
              <a:rPr lang="en-US" sz="1200" dirty="0">
                <a:latin typeface="Arial" panose="020B0604020202020204" pitchFamily="34" charset="0"/>
                <a:cs typeface="Arial" panose="020B0604020202020204" pitchFamily="34" charset="0"/>
              </a:rPr>
              <a:t>-Murphy </a:t>
            </a:r>
            <a:r>
              <a:rPr lang="en-US" sz="1200" i="1" dirty="0">
                <a:latin typeface="Arial" panose="020B0604020202020204" pitchFamily="34" charset="0"/>
                <a:cs typeface="Arial" panose="020B0604020202020204" pitchFamily="34" charset="0"/>
              </a:rPr>
              <a:t>et al</a:t>
            </a:r>
            <a:r>
              <a:rPr lang="en-US" sz="1200" dirty="0">
                <a:latin typeface="Arial" panose="020B0604020202020204" pitchFamily="34" charset="0"/>
                <a:cs typeface="Arial" panose="020B0604020202020204" pitchFamily="34" charset="0"/>
              </a:rPr>
              <a:t>. (2021) </a:t>
            </a:r>
            <a:r>
              <a:rPr lang="en-US" sz="1200" i="1" dirty="0">
                <a:latin typeface="Arial" panose="020B0604020202020204" pitchFamily="34" charset="0"/>
                <a:cs typeface="Arial" panose="020B0604020202020204" pitchFamily="34" charset="0"/>
              </a:rPr>
              <a:t>Ecology Letters</a:t>
            </a:r>
            <a:endParaRPr lang="en-US"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34307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B14CCBA3-EA0D-5644-948B-2891ADEF9E1E}"/>
              </a:ext>
            </a:extLst>
          </p:cNvPr>
          <p:cNvSpPr txBox="1"/>
          <p:nvPr/>
        </p:nvSpPr>
        <p:spPr>
          <a:xfrm>
            <a:off x="9117076" y="6587725"/>
            <a:ext cx="3076483" cy="276999"/>
          </a:xfrm>
          <a:prstGeom prst="rect">
            <a:avLst/>
          </a:prstGeom>
          <a:noFill/>
        </p:spPr>
        <p:txBody>
          <a:bodyPr wrap="none" rtlCol="0">
            <a:spAutoFit/>
          </a:bodyPr>
          <a:lstStyle/>
          <a:p>
            <a:r>
              <a:rPr lang="en-US" sz="1200" dirty="0" err="1">
                <a:latin typeface="Arial" panose="020B0604020202020204" pitchFamily="34" charset="0"/>
                <a:cs typeface="Arial" panose="020B0604020202020204" pitchFamily="34" charset="0"/>
              </a:rPr>
              <a:t>Bialic</a:t>
            </a:r>
            <a:r>
              <a:rPr lang="en-US" sz="1200" dirty="0">
                <a:latin typeface="Arial" panose="020B0604020202020204" pitchFamily="34" charset="0"/>
                <a:cs typeface="Arial" panose="020B0604020202020204" pitchFamily="34" charset="0"/>
              </a:rPr>
              <a:t>-Murphy </a:t>
            </a:r>
            <a:r>
              <a:rPr lang="en-US" sz="1200" i="1" dirty="0">
                <a:latin typeface="Arial" panose="020B0604020202020204" pitchFamily="34" charset="0"/>
                <a:cs typeface="Arial" panose="020B0604020202020204" pitchFamily="34" charset="0"/>
              </a:rPr>
              <a:t>et al</a:t>
            </a:r>
            <a:r>
              <a:rPr lang="en-US" sz="1200" dirty="0">
                <a:latin typeface="Arial" panose="020B0604020202020204" pitchFamily="34" charset="0"/>
                <a:cs typeface="Arial" panose="020B0604020202020204" pitchFamily="34" charset="0"/>
              </a:rPr>
              <a:t>. (2021) </a:t>
            </a:r>
            <a:r>
              <a:rPr lang="en-US" sz="1200" i="1" dirty="0">
                <a:latin typeface="Arial" panose="020B0604020202020204" pitchFamily="34" charset="0"/>
                <a:cs typeface="Arial" panose="020B0604020202020204" pitchFamily="34" charset="0"/>
              </a:rPr>
              <a:t>Ecology Letters</a:t>
            </a:r>
            <a:endParaRPr lang="en-US" sz="1200" dirty="0">
              <a:latin typeface="Arial" panose="020B0604020202020204" pitchFamily="34" charset="0"/>
              <a:cs typeface="Arial" panose="020B0604020202020204" pitchFamily="34" charset="0"/>
            </a:endParaRPr>
          </a:p>
        </p:txBody>
      </p:sp>
      <p:sp>
        <p:nvSpPr>
          <p:cNvPr id="5" name="Title 4">
            <a:extLst>
              <a:ext uri="{FF2B5EF4-FFF2-40B4-BE49-F238E27FC236}">
                <a16:creationId xmlns:a16="http://schemas.microsoft.com/office/drawing/2014/main" id="{5CDC4BE6-4509-CD3F-86CF-B439CB64D528}"/>
              </a:ext>
            </a:extLst>
          </p:cNvPr>
          <p:cNvSpPr>
            <a:spLocks noGrp="1"/>
          </p:cNvSpPr>
          <p:nvPr>
            <p:ph type="title"/>
          </p:nvPr>
        </p:nvSpPr>
        <p:spPr/>
        <p:txBody>
          <a:bodyPr>
            <a:noAutofit/>
          </a:bodyPr>
          <a:lstStyle/>
          <a:p>
            <a:r>
              <a:rPr lang="en-US" sz="3200" dirty="0">
                <a:latin typeface="Arial" panose="020B0604020202020204" pitchFamily="34" charset="0"/>
                <a:cs typeface="Arial" panose="020B0604020202020204" pitchFamily="34" charset="0"/>
              </a:rPr>
              <a:t>Photosynthetic least-cost theory provides a useful framework for understanding leaf nitrogen allocation responses to climate and soil N**</a:t>
            </a:r>
          </a:p>
        </p:txBody>
      </p:sp>
      <p:sp>
        <p:nvSpPr>
          <p:cNvPr id="2" name="TextBox 1">
            <a:extLst>
              <a:ext uri="{FF2B5EF4-FFF2-40B4-BE49-F238E27FC236}">
                <a16:creationId xmlns:a16="http://schemas.microsoft.com/office/drawing/2014/main" id="{EAE954AA-18E2-9735-BFEA-8E41CDC55357}"/>
              </a:ext>
            </a:extLst>
          </p:cNvPr>
          <p:cNvSpPr txBox="1"/>
          <p:nvPr/>
        </p:nvSpPr>
        <p:spPr>
          <a:xfrm>
            <a:off x="0" y="6488668"/>
            <a:ext cx="8246809"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**water-nitrogen use tradeoffs may depend on whole plant allocation decisions!</a:t>
            </a:r>
          </a:p>
        </p:txBody>
      </p:sp>
      <p:pic>
        <p:nvPicPr>
          <p:cNvPr id="8" name="Picture 4">
            <a:extLst>
              <a:ext uri="{FF2B5EF4-FFF2-40B4-BE49-F238E27FC236}">
                <a16:creationId xmlns:a16="http://schemas.microsoft.com/office/drawing/2014/main" id="{827C4A54-CAE7-26FD-AF90-D974822173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01028" y="1752510"/>
            <a:ext cx="9589943" cy="477339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2404721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A08609E-1260-2B42-853D-2367927BE443}"/>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Study Question</a:t>
            </a:r>
          </a:p>
        </p:txBody>
      </p:sp>
      <p:sp>
        <p:nvSpPr>
          <p:cNvPr id="6" name="Rectangle 5">
            <a:extLst>
              <a:ext uri="{FF2B5EF4-FFF2-40B4-BE49-F238E27FC236}">
                <a16:creationId xmlns:a16="http://schemas.microsoft.com/office/drawing/2014/main" id="{6B5EB7BF-16A6-C44D-A995-D2F8A40C4896}"/>
              </a:ext>
            </a:extLst>
          </p:cNvPr>
          <p:cNvSpPr>
            <a:spLocks noChangeAspect="1"/>
          </p:cNvSpPr>
          <p:nvPr/>
        </p:nvSpPr>
        <p:spPr>
          <a:xfrm>
            <a:off x="1236313" y="1828800"/>
            <a:ext cx="9719374" cy="1600200"/>
          </a:xfrm>
          <a:prstGeom prst="rect">
            <a:avLst/>
          </a:prstGeom>
          <a:solidFill>
            <a:srgbClr val="00B05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Arial" panose="020B0604020202020204" pitchFamily="34" charset="0"/>
                <a:cs typeface="Arial" panose="020B0604020202020204" pitchFamily="34" charset="0"/>
              </a:rPr>
              <a:t>How does soil nitrogen availability modify nitrogen-water tradeoffs in a closed canopy temperate forest?</a:t>
            </a:r>
          </a:p>
        </p:txBody>
      </p:sp>
      <p:sp>
        <p:nvSpPr>
          <p:cNvPr id="8" name="Rectangle 7">
            <a:extLst>
              <a:ext uri="{FF2B5EF4-FFF2-40B4-BE49-F238E27FC236}">
                <a16:creationId xmlns:a16="http://schemas.microsoft.com/office/drawing/2014/main" id="{BA8DF076-9639-DF4B-8717-517B7792E42B}"/>
              </a:ext>
            </a:extLst>
          </p:cNvPr>
          <p:cNvSpPr>
            <a:spLocks noChangeAspect="1"/>
          </p:cNvSpPr>
          <p:nvPr/>
        </p:nvSpPr>
        <p:spPr>
          <a:xfrm>
            <a:off x="1236313" y="3714307"/>
            <a:ext cx="9719374" cy="1600200"/>
          </a:xfrm>
          <a:prstGeom prst="rect">
            <a:avLst/>
          </a:prstGeom>
          <a:solidFill>
            <a:schemeClr val="accent1"/>
          </a:solid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Arial" panose="020B0604020202020204" pitchFamily="34" charset="0"/>
                <a:cs typeface="Arial" panose="020B0604020202020204" pitchFamily="34" charset="0"/>
              </a:rPr>
              <a:t>Do nitrogen-water use tradeoff responses to soil nitrogen availability depend on whole plant nutrient allocation decisions?</a:t>
            </a:r>
          </a:p>
        </p:txBody>
      </p:sp>
    </p:spTree>
    <p:extLst>
      <p:ext uri="{BB962C8B-B14F-4D97-AF65-F5344CB8AC3E}">
        <p14:creationId xmlns:p14="http://schemas.microsoft.com/office/powerpoint/2010/main" val="300451556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3007</TotalTime>
  <Words>826</Words>
  <Application>Microsoft Macintosh PowerPoint</Application>
  <PresentationFormat>Widescreen</PresentationFormat>
  <Paragraphs>104</Paragraphs>
  <Slides>20</Slides>
  <Notes>13</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20</vt:i4>
      </vt:variant>
    </vt:vector>
  </HeadingPairs>
  <TitlesOfParts>
    <vt:vector size="23" baseType="lpstr">
      <vt:lpstr>Arial</vt:lpstr>
      <vt:lpstr>Calibri</vt:lpstr>
      <vt:lpstr>Office Theme</vt:lpstr>
      <vt:lpstr>Soil nitrogen availability modifies leaf water and nitrogen economies in a closed canopy temperate forest: a direct test of photosynthetic least-cost theory</vt:lpstr>
      <vt:lpstr>Leaf nitrogen is a common surrogate for leaf-level photosynthetic capacity</vt:lpstr>
      <vt:lpstr>Soil nitrogen has been shown to increase leaf nitrogen</vt:lpstr>
      <vt:lpstr>Soil nitrogen has been shown to increase leaf nitrogen</vt:lpstr>
      <vt:lpstr>However, leaf nitrogen can also be predicted independent of soil nitrogen</vt:lpstr>
      <vt:lpstr>Leaf nitrogen is likely a product of plant allocation responses to soil nitrogen and climate</vt:lpstr>
      <vt:lpstr>Photosynthetic least-cost theory provides a useful framework for understanding leaf nitrogen allocation responses to climate and soil N</vt:lpstr>
      <vt:lpstr>Photosynthetic least-cost theory provides a useful framework for understanding leaf nitrogen allocation responses to climate and soil N**</vt:lpstr>
      <vt:lpstr>Study Question</vt:lpstr>
      <vt:lpstr>Study system</vt:lpstr>
      <vt:lpstr>Soil nitrogen availability </vt:lpstr>
      <vt:lpstr>Top canopy leaf measurements</vt:lpstr>
      <vt:lpstr>Soil nitrogen availability generally increased leaf nitrogen allocation</vt:lpstr>
      <vt:lpstr>Soil nitrogen availability generally increased leaf nitrogen allocation, but not photosynthetic capacity</vt:lpstr>
      <vt:lpstr>These patterns drove a reduction in photosynthetic nitrogen-use efficiency with increasing soil nitrogen</vt:lpstr>
      <vt:lpstr>However, there was no effect of soil nitrogen availability on water-use efficiency</vt:lpstr>
      <vt:lpstr>Increasing soil nitrogen availability increased leaf nitrogen allocation per stomatal conductance</vt:lpstr>
      <vt:lpstr>Main takeaways</vt:lpstr>
      <vt:lpstr>Acknowledgements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Soil pH modifies plant physiological responses to soil nutrient availability in a closed canopy temperate forest</dc:title>
  <dc:creator>Perkowski, Evan A</dc:creator>
  <cp:lastModifiedBy>Perkowski, Evan A</cp:lastModifiedBy>
  <cp:revision>9</cp:revision>
  <dcterms:created xsi:type="dcterms:W3CDTF">2021-10-12T21:04:16Z</dcterms:created>
  <dcterms:modified xsi:type="dcterms:W3CDTF">2022-04-21T20:47:22Z</dcterms:modified>
</cp:coreProperties>
</file>